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8" r:id="rId2"/>
    <p:sldId id="319"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6" autoAdjust="0"/>
    <p:restoredTop sz="94249" autoAdjust="0"/>
  </p:normalViewPr>
  <p:slideViewPr>
    <p:cSldViewPr>
      <p:cViewPr varScale="1">
        <p:scale>
          <a:sx n="103" d="100"/>
          <a:sy n="103" d="100"/>
        </p:scale>
        <p:origin x="1800" y="108"/>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Managers are</a:t>
            </a:r>
            <a:r>
              <a:rPr lang="en-US" baseline="0" dirty="0"/>
              <a:t> being confronted with new tools and challenges as digital technologies proliferate throughout the workplace. This chapter will introduce us to the Information Age and lay a foundation for the rest of the term.</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8161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new challenges to operating in the digital world as well as new opportunities. In addition to the expected challenges of culture, varying worker demographics, and political instability, there are additional challenges as different countries pass varying information system regulatory controls affecting privacy, standards, information ownership, and information censorship.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88247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confluence of emerging technologies and social events has created</a:t>
            </a:r>
            <a:r>
              <a:rPr lang="en-US" baseline="0" dirty="0"/>
              <a:t> five significant trends that business managers need to manage and understand if they don’t want to be left behind:</a:t>
            </a:r>
          </a:p>
          <a:p>
            <a:pPr marL="171450" indent="-171450">
              <a:buFont typeface="Arial" pitchFamily="34" charset="0"/>
              <a:buChar char="•"/>
            </a:pPr>
            <a:r>
              <a:rPr lang="en-US" baseline="0" dirty="0"/>
              <a:t>Mobile devices</a:t>
            </a:r>
          </a:p>
          <a:p>
            <a:pPr marL="171450" indent="-171450">
              <a:buFont typeface="Arial" pitchFamily="34" charset="0"/>
              <a:buChar char="•"/>
            </a:pPr>
            <a:r>
              <a:rPr lang="en-US" baseline="0" dirty="0"/>
              <a:t>Social media</a:t>
            </a:r>
          </a:p>
          <a:p>
            <a:pPr marL="171450" indent="-171450">
              <a:buFont typeface="Arial" pitchFamily="34" charset="0"/>
              <a:buChar char="•"/>
            </a:pPr>
            <a:r>
              <a:rPr lang="en-US" baseline="0" dirty="0"/>
              <a:t>The Internet of Things</a:t>
            </a:r>
          </a:p>
          <a:p>
            <a:pPr marL="171450" indent="-171450">
              <a:buFont typeface="Arial" pitchFamily="34" charset="0"/>
              <a:buChar char="•"/>
            </a:pPr>
            <a:r>
              <a:rPr lang="en-US" baseline="0" dirty="0"/>
              <a:t>Cloud computing</a:t>
            </a:r>
          </a:p>
          <a:p>
            <a:pPr marL="171450" indent="-171450">
              <a:buFont typeface="Arial" pitchFamily="34" charset="0"/>
              <a:buChar char="•"/>
            </a:pPr>
            <a:r>
              <a:rPr lang="en-US" baseline="0" dirty="0"/>
              <a:t>Big Data</a:t>
            </a:r>
          </a:p>
          <a:p>
            <a:pPr marL="0" indent="0">
              <a:buFont typeface="Arial" pitchFamily="34" charset="0"/>
              <a:buNone/>
            </a:pPr>
            <a:r>
              <a:rPr lang="en-US" baseline="0" dirty="0"/>
              <a:t>Let’s explore each of these individually in the next five slides.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9121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trends we see today is the move towards Mobile</a:t>
            </a:r>
            <a:r>
              <a:rPr lang="en-US" baseline="0" dirty="0"/>
              <a:t> Devices.  In developing nations, the vast majority of adults have mobile phones. In the developing world, mobile devices are frequently seen leapfrogging traditional PCs.  This can lead to both opportunities and challenges both for managers and marketers such as:</a:t>
            </a:r>
          </a:p>
          <a:p>
            <a:pPr marL="171450" indent="-171450">
              <a:buFont typeface="Arial" pitchFamily="34" charset="0"/>
              <a:buChar char="•"/>
            </a:pPr>
            <a:r>
              <a:rPr lang="en-US" baseline="0" dirty="0"/>
              <a:t>Employees can conduct business almost anytime, anywhere.</a:t>
            </a:r>
          </a:p>
          <a:p>
            <a:pPr marL="171450" indent="-171450">
              <a:buFont typeface="Arial" pitchFamily="34" charset="0"/>
              <a:buChar char="•"/>
            </a:pPr>
            <a:r>
              <a:rPr lang="en-US" baseline="0" dirty="0"/>
              <a:t>Customers have their phones with them 24/7, allowing them to be reached throughout the day, wherever they may be.</a:t>
            </a:r>
          </a:p>
          <a:p>
            <a:pPr marL="171450" indent="-171450">
              <a:buFont typeface="Arial" pitchFamily="34" charset="0"/>
              <a:buChar char="•"/>
            </a:pPr>
            <a:r>
              <a:rPr lang="en-US" baseline="0" dirty="0"/>
              <a:t>This trend facilitates the increasing “consumerization of IT.”</a:t>
            </a:r>
          </a:p>
          <a:p>
            <a:pPr marL="171450" indent="-171450">
              <a:buFont typeface="Arial" pitchFamily="34" charset="0"/>
              <a:buChar char="•"/>
            </a:pPr>
            <a:r>
              <a:rPr lang="en-US" baseline="0" dirty="0"/>
              <a:t>It also leads to security issues, as managers need to deal with employers’ preference of “bring your own device” (BYOD).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750747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rise of Social Media is largely based on the network effect, referring to the notion that the value of a network increases with the number of other users.  Examples include:</a:t>
            </a:r>
          </a:p>
          <a:p>
            <a:pPr marL="171450" indent="-171450">
              <a:buFont typeface="Arial" pitchFamily="34" charset="0"/>
              <a:buChar char="•"/>
            </a:pPr>
            <a:r>
              <a:rPr lang="en-US" dirty="0"/>
              <a:t>Facebook users share status updates or pictures with family or friends</a:t>
            </a:r>
          </a:p>
          <a:p>
            <a:pPr marL="171450" indent="-171450">
              <a:buFont typeface="Arial" pitchFamily="34" charset="0"/>
              <a:buChar char="•"/>
            </a:pPr>
            <a:r>
              <a:rPr lang="en-US" dirty="0"/>
              <a:t>Users use apps such as Snapchat, Twitter, WhatsApp to communicate</a:t>
            </a:r>
          </a:p>
          <a:p>
            <a:pPr marL="171450" indent="-171450">
              <a:buFont typeface="Arial" pitchFamily="34" charset="0"/>
              <a:buChar char="•"/>
            </a:pPr>
            <a:r>
              <a:rPr lang="en-US" dirty="0"/>
              <a:t>Professors use social networks</a:t>
            </a:r>
            <a:r>
              <a:rPr lang="en-US" baseline="0" dirty="0"/>
              <a:t> to provide students with course related updates</a:t>
            </a:r>
          </a:p>
          <a:p>
            <a:pPr marL="171450" indent="-171450">
              <a:buFont typeface="Arial" pitchFamily="34" charset="0"/>
              <a:buChar char="•"/>
            </a:pPr>
            <a:r>
              <a:rPr lang="en-US" baseline="0" dirty="0"/>
              <a:t>Companies use the power of the crowd to participate in innovation and product designs</a:t>
            </a:r>
            <a:endParaRPr lang="en-US" dirty="0"/>
          </a:p>
          <a:p>
            <a:pPr marL="171450" indent="-171450">
              <a:buFont typeface="Arial" pitchFamily="34" charset="0"/>
              <a:buChar char="•"/>
            </a:pPr>
            <a:r>
              <a:rPr lang="en-US" baseline="0" dirty="0"/>
              <a:t>Chapter 5 focuses on social media.</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067153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IoT is a network that can automatically share data over the Internet.  With the ability to connect “things” such as sensors, meters, signals, motors, actuators, or cameras, the potential for gathering useful data is limitless. Examples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Monitoring home temperatures while on vacation remotely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Alerting drivers of parking spaces and traffic volumes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Cardiac monitors alerting physicians of potential health risks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Smart cities, smart homes, and e-health</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71254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Much of the functionality of applications previously installed on your computer can now be accessed over the cloud.</a:t>
            </a:r>
          </a:p>
          <a:p>
            <a:pPr marL="171450" indent="-171450">
              <a:buFont typeface="Arial" pitchFamily="34" charset="0"/>
              <a:buChar char="•"/>
            </a:pPr>
            <a:r>
              <a:rPr lang="en-US" dirty="0"/>
              <a:t>Cloud computing is really about sharing technology resources and taking the pain out of using and sharing data and applications.</a:t>
            </a:r>
          </a:p>
          <a:p>
            <a:pPr marL="171450" indent="-171450">
              <a:buFont typeface="Arial" pitchFamily="34" charset="0"/>
              <a:buChar char="•"/>
            </a:pPr>
            <a:r>
              <a:rPr lang="en-US" dirty="0"/>
              <a:t>A major advantage is backup and reliability. If your computer breaks, you haven’t lost your data.</a:t>
            </a:r>
            <a:r>
              <a:rPr lang="en-US" baseline="0" dirty="0"/>
              <a:t> </a:t>
            </a:r>
          </a:p>
          <a:p>
            <a:pPr marL="171450" indent="-171450">
              <a:buFont typeface="Arial" pitchFamily="34" charset="0"/>
              <a:buChar char="•"/>
            </a:pPr>
            <a:r>
              <a:rPr lang="en-US" baseline="0" dirty="0"/>
              <a:t>Also, you can access your files from any computer. For example, have you ever used Dropbox?</a:t>
            </a:r>
            <a:endParaRPr lang="en-US" dirty="0"/>
          </a:p>
          <a:p>
            <a:pPr marL="171450" indent="-171450">
              <a:buFont typeface="Arial" pitchFamily="34" charset="0"/>
              <a:buChar char="•"/>
            </a:pPr>
            <a:r>
              <a:rPr lang="en-US" dirty="0"/>
              <a:t>It requires connectivity to function, so</a:t>
            </a:r>
            <a:r>
              <a:rPr lang="en-US" baseline="0" dirty="0"/>
              <a:t> the constant connectivity we see at work and play is a key enabler.</a:t>
            </a:r>
          </a:p>
          <a:p>
            <a:pPr marL="171450" indent="-171450">
              <a:buFont typeface="Arial" pitchFamily="34" charset="0"/>
              <a:buChar char="•"/>
            </a:pPr>
            <a:r>
              <a:rPr lang="en-US" baseline="0" dirty="0"/>
              <a:t>Mobile computing has further added to the value of the cloud metaphor.</a:t>
            </a:r>
          </a:p>
          <a:p>
            <a:pPr marL="171450" indent="-171450">
              <a:buFont typeface="Arial" pitchFamily="34" charset="0"/>
              <a:buChar char="•"/>
            </a:pPr>
            <a:r>
              <a:rPr lang="en-US" baseline="0" dirty="0"/>
              <a:t>It is discussed in greater depth in Chapter 3.</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778228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continue to gather ever more data from internal and external sources.  More collected</a:t>
            </a:r>
            <a:r>
              <a:rPr lang="en-US" baseline="0" dirty="0"/>
              <a:t> data are from both structured and unstructured sources, such as natural language postings about a business..   </a:t>
            </a:r>
          </a:p>
          <a:p>
            <a:pPr marL="171450" indent="-171450">
              <a:buFont typeface="Arial" pitchFamily="34" charset="0"/>
              <a:buChar char="•"/>
            </a:pPr>
            <a:r>
              <a:rPr lang="en-US" dirty="0"/>
              <a:t>This presents new opportunities if it can be properly analyzed and mined for information.</a:t>
            </a:r>
          </a:p>
          <a:p>
            <a:pPr marL="171450" indent="-171450">
              <a:buFont typeface="Arial" pitchFamily="34" charset="0"/>
              <a:buChar char="•"/>
            </a:pPr>
            <a:r>
              <a:rPr lang="en-US" dirty="0"/>
              <a:t>The resources required</a:t>
            </a:r>
            <a:r>
              <a:rPr lang="en-US" baseline="0" dirty="0"/>
              <a:t> to mine Big Data pose tremendous challenges for business.</a:t>
            </a:r>
          </a:p>
          <a:p>
            <a:pPr marL="171450" indent="-171450">
              <a:buFont typeface="Arial" pitchFamily="34" charset="0"/>
              <a:buChar char="•"/>
            </a:pPr>
            <a:r>
              <a:rPr lang="en-US" baseline="0" dirty="0"/>
              <a:t>Big Data is a key part of “business intelligence,” discussed in more detail in Chapter 6.</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93691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discuss information</a:t>
            </a:r>
            <a:r>
              <a:rPr lang="en-US" baseline="0" dirty="0"/>
              <a:t> systems, its important to know what they are, and what they aren’t. The learning objective for this section is for you to be able to explain what an information system is, including the components. A key part of this is the element of data, as well as the difference between data, information, and knowledge.</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51545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are the raw symbols, such as characters and numbers that we capture every day. </a:t>
            </a:r>
          </a:p>
          <a:p>
            <a:pPr marL="171450" indent="-171450">
              <a:buFont typeface="Arial" pitchFamily="34" charset="0"/>
              <a:buChar char="•"/>
            </a:pPr>
            <a:r>
              <a:rPr lang="en-US" baseline="0" dirty="0"/>
              <a:t>Once data are processed and analyzed, the data become information. Even this isn’t enough with which to make decisions. </a:t>
            </a:r>
          </a:p>
          <a:p>
            <a:pPr marL="171450" indent="-171450">
              <a:buFont typeface="Arial" pitchFamily="34" charset="0"/>
              <a:buChar char="•"/>
            </a:pPr>
            <a:r>
              <a:rPr lang="en-US" baseline="0" dirty="0"/>
              <a:t>To make decisions, we need to understand the context of the information and the environment in which we want to use it. </a:t>
            </a:r>
          </a:p>
          <a:p>
            <a:pPr marL="171450" indent="-171450">
              <a:buFont typeface="Arial" pitchFamily="34" charset="0"/>
              <a:buChar char="•"/>
            </a:pPr>
            <a:r>
              <a:rPr lang="en-US" sz="1200" b="0"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is the ability to understand information, form opinions, and make decisions or predictions based on the information.</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343582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first computers decades ago, an entire ecosystem has grown up surrounding the development, implementation, support, use, and maintenance of information systems.  This ecosystem includes multiple types of highly skilled professionals, and</a:t>
            </a:r>
            <a:r>
              <a:rPr lang="en-US" baseline="0" dirty="0"/>
              <a:t> expanding use means that demand continues to grow for those with advanced or unique skills.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57048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chapter explores:</a:t>
            </a:r>
          </a:p>
          <a:p>
            <a:pPr marL="171450" indent="-171450">
              <a:buFont typeface="Arial" pitchFamily="34" charset="0"/>
              <a:buChar char="•"/>
            </a:pPr>
            <a:r>
              <a:rPr lang="en-US" baseline="0" dirty="0"/>
              <a:t>The emergence of the Digital World</a:t>
            </a:r>
          </a:p>
          <a:p>
            <a:pPr marL="171450" indent="-171450">
              <a:buFont typeface="Arial" pitchFamily="34" charset="0"/>
              <a:buChar char="•"/>
            </a:pPr>
            <a:r>
              <a:rPr lang="en-US" baseline="0" dirty="0"/>
              <a:t>What information systems are</a:t>
            </a:r>
          </a:p>
          <a:p>
            <a:pPr marL="171450" indent="-171450">
              <a:buFont typeface="Arial" pitchFamily="34" charset="0"/>
              <a:buChar char="•"/>
            </a:pPr>
            <a:r>
              <a:rPr lang="en-US" baseline="0" dirty="0"/>
              <a:t>Describes the dual nation of information systems</a:t>
            </a:r>
          </a:p>
          <a:p>
            <a:pPr marL="171450" indent="-171450">
              <a:buFont typeface="Arial" pitchFamily="34" charset="0"/>
              <a:buChar char="•"/>
            </a:pPr>
            <a:r>
              <a:rPr lang="en-US" baseline="0" dirty="0"/>
              <a:t>Key ethical considerations regarding the use of information systems</a:t>
            </a: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careers can be very rewarding, both financially and in terms of job satisfaction. Salaries for developers range from $60K to six</a:t>
            </a:r>
            <a:r>
              <a:rPr lang="en-US" baseline="0" dirty="0"/>
              <a:t> </a:t>
            </a:r>
            <a:r>
              <a:rPr lang="en-US" dirty="0"/>
              <a:t>figures. IS manager salaries are often in the six figures, and for executive positions like CIO can exceed $300K!</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83895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Technical competency </a:t>
            </a:r>
            <a:r>
              <a:rPr lang="en-US" dirty="0"/>
              <a:t>involves an</a:t>
            </a:r>
            <a:r>
              <a:rPr lang="en-US" baseline="0" dirty="0"/>
              <a:t> understanding of the “nuts and bolts.” IS professionals are not necessarily experts in the nuts and bolts, but they know enough to be able to apply them to practical problem solving.  </a:t>
            </a:r>
            <a:r>
              <a:rPr lang="en-US" b="1" baseline="0" dirty="0"/>
              <a:t>Business competency</a:t>
            </a:r>
            <a:r>
              <a:rPr lang="en-US" baseline="0" dirty="0"/>
              <a:t> is what separates IS professionals from mere techies. Although technical positions are often outsourced, it is much harder to outsource business savvy. </a:t>
            </a:r>
            <a:r>
              <a:rPr lang="en-US" b="1" baseline="0" dirty="0"/>
              <a:t>Systems competency</a:t>
            </a:r>
            <a:r>
              <a:rPr lang="en-US" baseline="0" dirty="0"/>
              <a:t> also separates good IS professionals from technicians, as it involves an understanding of how technology integrates with organizations, people, and society.</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26591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don’t exist in a vacuum,</a:t>
            </a:r>
            <a:r>
              <a:rPr lang="en-US" baseline="0" dirty="0"/>
              <a:t> they exist in the context of varying types of organizations. Information systems play multiple roles in organizations, ranging from automating business processes and driving down costs to reaching new customers and better servicing existing ones.</a:t>
            </a:r>
          </a:p>
          <a:p>
            <a:endParaRPr lang="en-US" baseline="0" dirty="0"/>
          </a:p>
          <a:p>
            <a:r>
              <a:rPr lang="en-US" baseline="0" dirty="0"/>
              <a:t>The organization of information systems has changed over the years. In the past, IS was controlled in a central location composed of technical experts, but more and more the IS function is distributed across the organization as people become more tech-savvy and there is a greater understanding of the need to adjust IS to the needs of different functional units.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748830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1.5 gives a breakdown of these different categories of information systems.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84468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systems</a:t>
            </a:r>
            <a:r>
              <a:rPr lang="en-US" baseline="0" dirty="0"/>
              <a:t> hold great promise for organizations, but also pose significant risks. The learning objective for this section is for you to be able to describe the dual nature of information systems, how they may help and how they may harm.</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98739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FedEx,</a:t>
            </a:r>
            <a:r>
              <a:rPr lang="en-US" baseline="0" dirty="0"/>
              <a:t> many organizations are leveraging information systems to do business more effectively and efficiently. This may simply improve the bottom line, or it may give a significant business advantage to organizations and allow them to have an edge over their competitors. This type of leverage can be applied by organizations of all sizes and industries.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99339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Ethics are a critical part of managing information systems. </a:t>
            </a:r>
            <a:r>
              <a:rPr lang="en-US" baseline="0" dirty="0"/>
              <a:t>The learning objective for this section is for you to be able to discuss the ethical concerns of information systems in general and particularly with respect to privacy and intellectual property.</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999145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definition of </a:t>
            </a:r>
            <a:r>
              <a:rPr lang="en-US" i="1" baseline="0" dirty="0"/>
              <a:t>computer ethics</a:t>
            </a:r>
            <a:r>
              <a:rPr lang="en-US" baseline="0" dirty="0"/>
              <a:t> is “describes the </a:t>
            </a:r>
            <a:r>
              <a:rPr lang="en-US" dirty="0"/>
              <a:t>moral issues and standards of conduct as they pertain to the use of information systems.”</a:t>
            </a:r>
          </a:p>
          <a:p>
            <a:endParaRPr lang="en-US" dirty="0"/>
          </a:p>
          <a:p>
            <a:r>
              <a:rPr lang="en-US" dirty="0"/>
              <a:t>There is a growing concern in society about computer ethics,</a:t>
            </a:r>
            <a:r>
              <a:rPr lang="en-US" baseline="0" dirty="0"/>
              <a:t> which is driven in part by growing concerns regarding individual privacy and how organizations will use the information they have lacking any code of conduct or effective regulation.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764988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Mason wrote a classic article in 1986 describing emerging</a:t>
            </a:r>
            <a:r>
              <a:rPr lang="en-US" baseline="0" dirty="0"/>
              <a:t> concerns in four key areas, referred to by the acronym PAPA:</a:t>
            </a:r>
          </a:p>
          <a:p>
            <a:pPr marL="171450" indent="-171450">
              <a:buFont typeface="Arial" pitchFamily="34" charset="0"/>
              <a:buChar char="•"/>
            </a:pPr>
            <a:r>
              <a:rPr lang="en-US" baseline="0" dirty="0"/>
              <a:t>Privacy </a:t>
            </a:r>
          </a:p>
          <a:p>
            <a:pPr marL="171450" indent="-171450">
              <a:buFont typeface="Arial" pitchFamily="34" charset="0"/>
              <a:buChar char="•"/>
            </a:pPr>
            <a:r>
              <a:rPr lang="en-US" baseline="0" dirty="0"/>
              <a:t>Accuracy</a:t>
            </a:r>
          </a:p>
          <a:p>
            <a:pPr marL="171450" indent="-171450">
              <a:buFont typeface="Arial" pitchFamily="34" charset="0"/>
              <a:buChar char="•"/>
            </a:pPr>
            <a:r>
              <a:rPr lang="en-US" baseline="0" dirty="0"/>
              <a:t>Property</a:t>
            </a:r>
          </a:p>
          <a:p>
            <a:pPr marL="171450" indent="-171450">
              <a:buFont typeface="Arial" pitchFamily="34" charset="0"/>
              <a:buChar char="•"/>
            </a:pPr>
            <a:r>
              <a:rPr lang="en-US" baseline="0" dirty="0"/>
              <a:t>Accessibility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487607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Companies operating in the online world are not required by law to respect your privacy. In other words, a vendor can track what pages you look at, what products you examine in detail, which products you choose to buy, what method of payment you choose to use, and where you have the product delivered. After collecting all that information, unscrupulous vendors can sell it to others, resulting in more direct-mail advertising, electronic spam in your e-mail inbox, or calls from telemarketers.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 this ethical? Do we have any real privacy rights?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41168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rise of the Digital World, it’s societal issues, and the IT megatrends shaping</a:t>
            </a:r>
            <a:r>
              <a:rPr lang="en-US" baseline="0" dirty="0"/>
              <a:t> it’s future.</a:t>
            </a:r>
          </a:p>
          <a:p>
            <a:r>
              <a:rPr lang="en-US" baseline="0" dirty="0"/>
              <a:t>Our learning objective for this section is for you to be able to describe, in your own words, the characteristics of the Digital World we live in.</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879117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Intellectual property is creating new ethical challenges, as digital media</a:t>
            </a:r>
            <a:r>
              <a:rPr lang="en-US" baseline="0" dirty="0"/>
              <a:t> can be copied endlessly with no loss of quality. However, many of the individuals who create intellectual property have a legal right to be the sole source for sales and are compensated for their creative work by receiving payment for each copy sold. This creates an ethical dilemma for individuals who own copies of the work and feel they should be able to use it as they see fit, including the duplication of it for a friend.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8153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standard code of conduct removes</a:t>
            </a:r>
            <a:r>
              <a:rPr lang="en-US" baseline="0" dirty="0"/>
              <a:t> ambiguity when situations come up that aren’t necessarily illegal, but that have the potential to cause individuals or organizations significant harm. This is particularly true where regulations regarding the use of information systems are playing “catch-up” to the existing capabilities, such as editing a photo so it appears to represent something that wasn’t in the original. The Computer Ethics Institute has created a widely quoted set of guidelines.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95896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global</a:t>
            </a:r>
            <a:r>
              <a:rPr lang="en-US" baseline="0" dirty="0"/>
              <a:t> competitiveness has forced companies to find better ways to do things.  This includes using IS to do things better, faster, and cheaper.  Desktop PCs and laptops are unlikely to go away.  These, along with newer devices to access data, will be important.  Computing has changed from an activity primarily focused on automating work to encompass various social and casual activities.</a:t>
            </a:r>
          </a:p>
          <a:p>
            <a:endParaRPr lang="en-US" baseline="0" dirty="0"/>
          </a:p>
          <a:p>
            <a:r>
              <a:rPr lang="en-US" baseline="0" dirty="0"/>
              <a:t>A knowledge worker (coined by Peter Drucker over 50 years ago)  was predicted to be as important as possessing land, labor, or capital. Professionals with college degrees earn for more on average than those without as predicted.</a:t>
            </a:r>
          </a:p>
          <a:p>
            <a:endParaRPr lang="en-US" baseline="0" dirty="0"/>
          </a:p>
          <a:p>
            <a:r>
              <a:rPr lang="en-US" baseline="0" dirty="0"/>
              <a:t>An e-business is an organization that uses information technologies or systems to support nearly every part of its business.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99791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information technology becomes more pervasive, the fundamental skills necessary to access and use it are becoming</a:t>
            </a:r>
            <a:r>
              <a:rPr lang="en-US" baseline="0" dirty="0"/>
              <a:t> essential to success in business. When some people are left behind, either by choice or through lack of opportunity, it makes it difficult for them to achieve economic success.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07920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having</a:t>
            </a:r>
            <a:r>
              <a:rPr lang="en-US" baseline="0" dirty="0"/>
              <a:t> the right information at the right time has always been valuable, we can now strategically gather and manage information in ways that were never before possible, allowing us to leverage it and create value with it in the same manner as we leverage and create value with land, labor, and capital.</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71348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 decades</a:t>
            </a:r>
            <a:r>
              <a:rPr lang="en-US" baseline="0" dirty="0"/>
              <a:t> have seen major global changes influencing individuals, businesses, economics, and societies well into the future.  Examples of globalization include:</a:t>
            </a:r>
          </a:p>
          <a:p>
            <a:pPr marL="171450" indent="-171450">
              <a:buFont typeface="Arial" panose="020B0604020202020204" pitchFamily="34" charset="0"/>
              <a:buChar char="•"/>
            </a:pPr>
            <a:r>
              <a:rPr lang="en-US" baseline="0" dirty="0"/>
              <a:t>Being able to ship wine from Australia to Europe costs only a few cents</a:t>
            </a:r>
          </a:p>
          <a:p>
            <a:pPr marL="171450" indent="-171450">
              <a:buFont typeface="Arial" panose="020B0604020202020204" pitchFamily="34" charset="0"/>
              <a:buChar char="•"/>
            </a:pPr>
            <a:r>
              <a:rPr lang="en-US" baseline="0" dirty="0"/>
              <a:t>People can make voice or video calls around the globe for free using Skype, Google Hangouts, or WhatsApp</a:t>
            </a:r>
          </a:p>
          <a:p>
            <a:pPr marL="171450" indent="-171450">
              <a:buFont typeface="Arial" panose="020B0604020202020204" pitchFamily="34" charset="0"/>
              <a:buChar char="•"/>
            </a:pPr>
            <a:r>
              <a:rPr lang="en-US" baseline="0" dirty="0"/>
              <a:t>The streaming movie provider Netflix is available in almost every country</a:t>
            </a:r>
          </a:p>
          <a:p>
            <a:pPr marL="0" indent="0">
              <a:buFont typeface="Arial" panose="020B0604020202020204" pitchFamily="34" charset="0"/>
              <a:buNone/>
            </a:pPr>
            <a:r>
              <a:rPr lang="en-US" baseline="0" dirty="0"/>
              <a:t>With the decrease in communication costs, companies can now draw on a large pool of skilled professionals from all over the globe.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41552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Outsourcing is when you take busines</a:t>
            </a:r>
            <a:r>
              <a:rPr lang="en-US" baseline="0" dirty="0"/>
              <a:t>s processes currently being performed internally by your company and have another company do them instead.</a:t>
            </a:r>
          </a:p>
          <a:p>
            <a:pPr marL="171450" indent="-171450">
              <a:buFont typeface="Arial" pitchFamily="34" charset="0"/>
              <a:buChar char="•"/>
            </a:pPr>
            <a:r>
              <a:rPr lang="en-US" baseline="0" dirty="0"/>
              <a:t>Outsourcing is typically driven by cost reduction, and is undertaken when another company can perform a process at a lower cost than yours.</a:t>
            </a:r>
          </a:p>
          <a:p>
            <a:pPr marL="171450" indent="-171450">
              <a:buFont typeface="Arial" pitchFamily="34" charset="0"/>
              <a:buChar char="•"/>
            </a:pPr>
            <a:r>
              <a:rPr lang="en-US" baseline="0" dirty="0"/>
              <a:t>Outsourcing doesn’t automatically imply moving work overseas.</a:t>
            </a:r>
          </a:p>
          <a:p>
            <a:pPr marL="171450" indent="-171450">
              <a:buFont typeface="Arial" pitchFamily="34" charset="0"/>
              <a:buChar char="•"/>
            </a:pPr>
            <a:r>
              <a:rPr lang="en-US" baseline="0" dirty="0"/>
              <a:t>The decline in telecommunication costs has significantly reduced the expenses in moving processes to businesses that are overseas.</a:t>
            </a:r>
          </a:p>
          <a:p>
            <a:pPr marL="171450" indent="-171450">
              <a:buFont typeface="Arial" pitchFamily="34" charset="0"/>
              <a:buChar char="•"/>
            </a:pPr>
            <a:r>
              <a:rPr lang="en-US" baseline="0" dirty="0"/>
              <a:t>Overseas companies may enjoy multiple competitive advantages, including lower labor costs.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1414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help information systems give to outsourcing other business processes,</a:t>
            </a:r>
            <a:r>
              <a:rPr lang="en-US" baseline="0" dirty="0"/>
              <a:t> information system processes are also subject to outsourcing.</a:t>
            </a:r>
          </a:p>
          <a:p>
            <a:pPr marL="171450" indent="-171450">
              <a:buFont typeface="Arial" pitchFamily="34" charset="0"/>
              <a:buChar char="•"/>
            </a:pPr>
            <a:r>
              <a:rPr lang="en-US" baseline="0" dirty="0"/>
              <a:t>Information systems outsourcing is done for the same reasons for as other business processes. </a:t>
            </a:r>
          </a:p>
          <a:p>
            <a:pPr marL="171450" indent="-171450">
              <a:buFont typeface="Arial" pitchFamily="34" charset="0"/>
              <a:buChar char="•"/>
            </a:pPr>
            <a:r>
              <a:rPr lang="en-US" baseline="0" dirty="0"/>
              <a:t>The prime driver for information systems outsourcing is also cost reduction, just like for other types of outsourcing.</a:t>
            </a:r>
          </a:p>
          <a:p>
            <a:pPr marL="171450" indent="-171450">
              <a:buFont typeface="Arial" pitchFamily="34" charset="0"/>
              <a:buChar char="•"/>
            </a:pPr>
            <a:r>
              <a:rPr lang="en-US" baseline="0" dirty="0"/>
              <a:t>Other drivers include outsourcing to more effective companies and allowing a business to focus on its core business activities.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08863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2016, 2014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2016, 2014</a:t>
            </a:r>
            <a:r>
              <a:rPr lang="en-US" altLang="en-US" sz="700" b="1" baseline="0" dirty="0">
                <a:ea typeface="Verdana" panose="020B0604030504040204" pitchFamily="34" charset="0"/>
                <a:cs typeface="Verdana" panose="020B0604030504040204" pitchFamily="34" charset="0"/>
              </a:rPr>
              <a:t>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2016, 2014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8/3/2022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8/3/2022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2016, 2014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 Systems Today</a:t>
            </a:r>
          </a:p>
        </p:txBody>
      </p:sp>
      <p:sp>
        <p:nvSpPr>
          <p:cNvPr id="3" name="Text Placeholder 2"/>
          <p:cNvSpPr>
            <a:spLocks noGrp="1"/>
          </p:cNvSpPr>
          <p:nvPr>
            <p:ph type="body" sz="quarter" idx="13"/>
          </p:nvPr>
        </p:nvSpPr>
        <p:spPr/>
        <p:txBody>
          <a:bodyPr/>
          <a:lstStyle/>
          <a:p>
            <a:r>
              <a:rPr lang="en-US" sz="2000" dirty="0"/>
              <a:t>Eighth Edition</a:t>
            </a:r>
          </a:p>
        </p:txBody>
      </p:sp>
      <p:sp>
        <p:nvSpPr>
          <p:cNvPr id="5" name="Text Placeholder 4"/>
          <p:cNvSpPr>
            <a:spLocks noGrp="1"/>
          </p:cNvSpPr>
          <p:nvPr>
            <p:ph type="body" sz="quarter" idx="15"/>
          </p:nvPr>
        </p:nvSpPr>
        <p:spPr/>
        <p:txBody>
          <a:bodyPr/>
          <a:lstStyle/>
          <a:p>
            <a:r>
              <a:rPr lang="en-US" sz="2200" dirty="0"/>
              <a:t>Managing in the Digital World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0201"/>
            <a:ext cx="3561069" cy="4555393"/>
          </a:xfrm>
          <a:prstGeom prst="rect">
            <a:avLst/>
          </a:prstGeom>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Operating in the Digital World</a:t>
            </a:r>
          </a:p>
        </p:txBody>
      </p:sp>
      <p:sp>
        <p:nvSpPr>
          <p:cNvPr id="3" name="Content Placeholder 2"/>
          <p:cNvSpPr>
            <a:spLocks noGrp="1"/>
          </p:cNvSpPr>
          <p:nvPr>
            <p:ph idx="1"/>
          </p:nvPr>
        </p:nvSpPr>
        <p:spPr/>
        <p:txBody>
          <a:bodyPr/>
          <a:lstStyle/>
          <a:p>
            <a:r>
              <a:rPr lang="en-US" sz="2400" dirty="0"/>
              <a:t>Government</a:t>
            </a:r>
          </a:p>
          <a:p>
            <a:pPr lvl="1"/>
            <a:r>
              <a:rPr lang="en-US" sz="2000" dirty="0"/>
              <a:t>Political instability</a:t>
            </a:r>
          </a:p>
          <a:p>
            <a:pPr lvl="1"/>
            <a:r>
              <a:rPr lang="en-US" sz="2000" dirty="0"/>
              <a:t>Regulatory: laws, standards, individual freedoms</a:t>
            </a:r>
          </a:p>
          <a:p>
            <a:r>
              <a:rPr lang="en-US" sz="2400" dirty="0"/>
              <a:t>Geo-economic</a:t>
            </a:r>
          </a:p>
          <a:p>
            <a:pPr lvl="1"/>
            <a:r>
              <a:rPr lang="en-US" sz="2000" dirty="0"/>
              <a:t>Infrastructure differences</a:t>
            </a:r>
          </a:p>
          <a:p>
            <a:pPr lvl="1"/>
            <a:r>
              <a:rPr lang="en-US" sz="2000" dirty="0"/>
              <a:t>Demographics</a:t>
            </a:r>
          </a:p>
          <a:p>
            <a:pPr lvl="1"/>
            <a:r>
              <a:rPr lang="en-US" sz="2000" dirty="0"/>
              <a:t>Welfare</a:t>
            </a:r>
          </a:p>
          <a:p>
            <a:pPr lvl="1"/>
            <a:r>
              <a:rPr lang="en-US" sz="2000" dirty="0"/>
              <a:t>Workers’ expertise</a:t>
            </a:r>
          </a:p>
          <a:p>
            <a:r>
              <a:rPr lang="en-US" sz="2400" dirty="0"/>
              <a:t>Cultural</a:t>
            </a:r>
          </a:p>
          <a:p>
            <a:pPr lvl="1"/>
            <a:r>
              <a:rPr lang="en-US" sz="2000" dirty="0"/>
              <a:t>Language differences, beliefs, attitudes, religion, life focus</a:t>
            </a:r>
          </a:p>
        </p:txBody>
      </p:sp>
    </p:spTree>
    <p:extLst>
      <p:ext uri="{BB962C8B-B14F-4D97-AF65-F5344CB8AC3E}">
        <p14:creationId xmlns:p14="http://schemas.microsoft.com/office/powerpoint/2010/main" val="287403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That Shape the Digital Future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581" y="1524000"/>
            <a:ext cx="8108838" cy="3886200"/>
          </a:xfrm>
        </p:spPr>
      </p:pic>
    </p:spTree>
    <p:extLst>
      <p:ext uri="{BB962C8B-B14F-4D97-AF65-F5344CB8AC3E}">
        <p14:creationId xmlns:p14="http://schemas.microsoft.com/office/powerpoint/2010/main" val="207376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That Shape the Digital Future: Mobile Devices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541789"/>
            <a:ext cx="3886200" cy="4161923"/>
          </a:xfrm>
        </p:spPr>
      </p:pic>
      <p:sp>
        <p:nvSpPr>
          <p:cNvPr id="4" name="Content Placeholder 3"/>
          <p:cNvSpPr>
            <a:spLocks noGrp="1"/>
          </p:cNvSpPr>
          <p:nvPr>
            <p:ph idx="13"/>
          </p:nvPr>
        </p:nvSpPr>
        <p:spPr>
          <a:xfrm>
            <a:off x="4724400" y="1536842"/>
            <a:ext cx="3962400" cy="4254358"/>
          </a:xfrm>
        </p:spPr>
        <p:txBody>
          <a:bodyPr/>
          <a:lstStyle/>
          <a:p>
            <a:r>
              <a:rPr lang="en-US" sz="2200" dirty="0"/>
              <a:t>Many believe that we’re living in a post-PC era</a:t>
            </a:r>
          </a:p>
          <a:p>
            <a:r>
              <a:rPr lang="en-US" sz="2200" dirty="0"/>
              <a:t>In the developing world mobile devices often leapfrog traditional PC’s</a:t>
            </a:r>
          </a:p>
          <a:p>
            <a:r>
              <a:rPr lang="en-US" sz="2200" dirty="0"/>
              <a:t>Implications:</a:t>
            </a:r>
          </a:p>
          <a:p>
            <a:pPr lvl="1"/>
            <a:r>
              <a:rPr lang="en-US" sz="1800" dirty="0"/>
              <a:t>Consumerization of IT</a:t>
            </a:r>
          </a:p>
          <a:p>
            <a:pPr lvl="1"/>
            <a:r>
              <a:rPr lang="en-US" sz="1800" dirty="0"/>
              <a:t>Bring Your Own Device (BYOD) to work is a major concern</a:t>
            </a:r>
          </a:p>
          <a:p>
            <a:pPr lvl="1"/>
            <a:r>
              <a:rPr lang="en-US" sz="1800" dirty="0"/>
              <a:t>Security concerns</a:t>
            </a:r>
          </a:p>
        </p:txBody>
      </p:sp>
    </p:spTree>
    <p:extLst>
      <p:ext uri="{BB962C8B-B14F-4D97-AF65-F5344CB8AC3E}">
        <p14:creationId xmlns:p14="http://schemas.microsoft.com/office/powerpoint/2010/main" val="22211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That Shape the Digital Future: Social Media</a:t>
            </a:r>
          </a:p>
        </p:txBody>
      </p:sp>
      <p:sp>
        <p:nvSpPr>
          <p:cNvPr id="3" name="Content Placeholder 2"/>
          <p:cNvSpPr>
            <a:spLocks noGrp="1"/>
          </p:cNvSpPr>
          <p:nvPr>
            <p:ph idx="1"/>
          </p:nvPr>
        </p:nvSpPr>
        <p:spPr>
          <a:xfrm>
            <a:off x="457200" y="1600200"/>
            <a:ext cx="3657600" cy="4267200"/>
          </a:xfrm>
        </p:spPr>
        <p:txBody>
          <a:bodyPr/>
          <a:lstStyle/>
          <a:p>
            <a:r>
              <a:rPr lang="en-US" sz="2000" dirty="0"/>
              <a:t>Over 4.6 billion (and growing) Facebook users share status updates or pictures with friends and family</a:t>
            </a:r>
          </a:p>
          <a:p>
            <a:r>
              <a:rPr lang="en-US" sz="2000" dirty="0"/>
              <a:t>Companies harness the power of the crowd by using social media to get people to participate in innovation and other activities</a:t>
            </a:r>
          </a:p>
          <a:p>
            <a:r>
              <a:rPr lang="en-US" sz="2000" dirty="0"/>
              <a:t>Organizations use social media to encourage employee collaboration</a:t>
            </a:r>
          </a:p>
        </p:txBody>
      </p:sp>
      <p:pic>
        <p:nvPicPr>
          <p:cNvPr id="6" name="Content Placeholder 5"/>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4257368" y="2362200"/>
            <a:ext cx="4429432" cy="2590800"/>
          </a:xfrm>
        </p:spPr>
      </p:pic>
    </p:spTree>
    <p:extLst>
      <p:ext uri="{BB962C8B-B14F-4D97-AF65-F5344CB8AC3E}">
        <p14:creationId xmlns:p14="http://schemas.microsoft.com/office/powerpoint/2010/main" val="3478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That Shape the Digital Future: The Internet of Things</a:t>
            </a:r>
          </a:p>
        </p:txBody>
      </p:sp>
      <p:sp>
        <p:nvSpPr>
          <p:cNvPr id="3" name="Content Placeholder 2"/>
          <p:cNvSpPr>
            <a:spLocks noGrp="1"/>
          </p:cNvSpPr>
          <p:nvPr>
            <p:ph idx="1"/>
          </p:nvPr>
        </p:nvSpPr>
        <p:spPr>
          <a:xfrm>
            <a:off x="457200" y="1600200"/>
            <a:ext cx="3733800" cy="4191000"/>
          </a:xfrm>
        </p:spPr>
        <p:txBody>
          <a:bodyPr/>
          <a:lstStyle/>
          <a:p>
            <a:r>
              <a:rPr lang="en-US" sz="2200" dirty="0"/>
              <a:t>A broad range of physical objects that can automatically share data over the Internet</a:t>
            </a:r>
          </a:p>
          <a:p>
            <a:r>
              <a:rPr lang="en-US" sz="2200" dirty="0"/>
              <a:t>The Industrial Internet of Things (IIoT) enables the convergence of IT and operations technology to enable mass-produced customized products</a:t>
            </a:r>
          </a:p>
          <a:p>
            <a:r>
              <a:rPr lang="en-US" sz="2200" dirty="0"/>
              <a:t>The Internet of </a:t>
            </a:r>
            <a:r>
              <a:rPr lang="en-US" sz="2200" i="1" dirty="0"/>
              <a:t>everything</a:t>
            </a:r>
            <a:r>
              <a:rPr lang="en-US" sz="2200" dirty="0"/>
              <a:t>?</a:t>
            </a:r>
          </a:p>
        </p:txBody>
      </p:sp>
      <p:pic>
        <p:nvPicPr>
          <p:cNvPr id="6" name="Content Placeholder 5"/>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572000" y="1752600"/>
            <a:ext cx="4114800" cy="3676127"/>
          </a:xfrm>
        </p:spPr>
      </p:pic>
    </p:spTree>
    <p:extLst>
      <p:ext uri="{BB962C8B-B14F-4D97-AF65-F5344CB8AC3E}">
        <p14:creationId xmlns:p14="http://schemas.microsoft.com/office/powerpoint/2010/main" val="144368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That Shape the Digital Future: Cloud Computing</a:t>
            </a:r>
          </a:p>
        </p:txBody>
      </p:sp>
      <p:sp>
        <p:nvSpPr>
          <p:cNvPr id="3" name="Content Placeholder 2"/>
          <p:cNvSpPr>
            <a:spLocks noGrp="1"/>
          </p:cNvSpPr>
          <p:nvPr>
            <p:ph idx="1"/>
          </p:nvPr>
        </p:nvSpPr>
        <p:spPr>
          <a:xfrm>
            <a:off x="457200" y="1600200"/>
            <a:ext cx="3886200" cy="4267200"/>
          </a:xfrm>
        </p:spPr>
        <p:txBody>
          <a:bodyPr/>
          <a:lstStyle/>
          <a:p>
            <a:r>
              <a:rPr lang="en-US" sz="2000" dirty="0"/>
              <a:t>Web technologies enable using the Internet as the platform for applications and data</a:t>
            </a:r>
          </a:p>
          <a:p>
            <a:r>
              <a:rPr lang="en-US" sz="2000" dirty="0"/>
              <a:t>Applications that use to be installed on individual computers are increasingly kept in the cloud</a:t>
            </a:r>
          </a:p>
          <a:p>
            <a:pPr lvl="1"/>
            <a:r>
              <a:rPr lang="en-US" sz="1800" dirty="0"/>
              <a:t>e.g., Gmail, Google Docs, Google Calendar</a:t>
            </a:r>
          </a:p>
          <a:p>
            <a:r>
              <a:rPr lang="en-US" sz="2000" dirty="0"/>
              <a:t>Can enabled advanced analytics of massive amounts of Big Data</a:t>
            </a:r>
          </a:p>
        </p:txBody>
      </p:sp>
      <p:pic>
        <p:nvPicPr>
          <p:cNvPr id="6" name="Content Placeholder 5"/>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877196" y="2133600"/>
            <a:ext cx="3809604" cy="2895600"/>
          </a:xfrm>
        </p:spPr>
      </p:pic>
    </p:spTree>
    <p:extLst>
      <p:ext uri="{BB962C8B-B14F-4D97-AF65-F5344CB8AC3E}">
        <p14:creationId xmlns:p14="http://schemas.microsoft.com/office/powerpoint/2010/main" val="154412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That Shape the Digital Future: Big Data</a:t>
            </a:r>
          </a:p>
        </p:txBody>
      </p:sp>
      <p:sp>
        <p:nvSpPr>
          <p:cNvPr id="3" name="Content Placeholder 2"/>
          <p:cNvSpPr>
            <a:spLocks noGrp="1"/>
          </p:cNvSpPr>
          <p:nvPr>
            <p:ph idx="1"/>
          </p:nvPr>
        </p:nvSpPr>
        <p:spPr>
          <a:xfrm>
            <a:off x="457200" y="1600200"/>
            <a:ext cx="3581400" cy="4495800"/>
          </a:xfrm>
        </p:spPr>
        <p:txBody>
          <a:bodyPr/>
          <a:lstStyle/>
          <a:p>
            <a:r>
              <a:rPr lang="en-US" sz="2200" dirty="0"/>
              <a:t>IDC estimates that in 2013, 4.4 zettabytes of data were generated and consumed</a:t>
            </a:r>
          </a:p>
          <a:p>
            <a:r>
              <a:rPr lang="en-US" sz="2200" dirty="0"/>
              <a:t>What would that amount equal?  It is 4.4 trillion gigabytes, or the equivalent of about 140 billion 32GB iPads (IDC, 2013)</a:t>
            </a:r>
          </a:p>
          <a:p>
            <a:r>
              <a:rPr lang="en-US" sz="2200" dirty="0"/>
              <a:t>Forecasted to grow to 180 zettabytes by 2025</a:t>
            </a:r>
          </a:p>
        </p:txBody>
      </p:sp>
      <p:pic>
        <p:nvPicPr>
          <p:cNvPr id="7" name="Content Placeholder 6"/>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158772" y="1704604"/>
            <a:ext cx="4528028" cy="2192548"/>
          </a:xfrm>
        </p:spPr>
      </p:pic>
      <p:sp>
        <p:nvSpPr>
          <p:cNvPr id="5" name="Content Placeholder 2"/>
          <p:cNvSpPr txBox="1">
            <a:spLocks/>
          </p:cNvSpPr>
          <p:nvPr/>
        </p:nvSpPr>
        <p:spPr>
          <a:xfrm>
            <a:off x="4267200" y="3897152"/>
            <a:ext cx="4419600" cy="1676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r>
              <a:rPr lang="en-US" sz="2200" dirty="0"/>
              <a:t>Increasing amounts of data increases the ability to detect meaningful relationships and other insights which can contribute to business success</a:t>
            </a:r>
          </a:p>
        </p:txBody>
      </p:sp>
    </p:spTree>
    <p:extLst>
      <p:ext uri="{BB962C8B-B14F-4D97-AF65-F5344CB8AC3E}">
        <p14:creationId xmlns:p14="http://schemas.microsoft.com/office/powerpoint/2010/main" val="256735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Defined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339371"/>
            <a:ext cx="2438400" cy="2611403"/>
          </a:xfrm>
        </p:spPr>
      </p:pic>
      <p:sp>
        <p:nvSpPr>
          <p:cNvPr id="4" name="Content Placeholder 3"/>
          <p:cNvSpPr>
            <a:spLocks noGrp="1"/>
          </p:cNvSpPr>
          <p:nvPr>
            <p:ph idx="13"/>
          </p:nvPr>
        </p:nvSpPr>
        <p:spPr>
          <a:xfrm>
            <a:off x="3429000" y="1592497"/>
            <a:ext cx="5257800" cy="1607903"/>
          </a:xfrm>
        </p:spPr>
        <p:txBody>
          <a:bodyPr/>
          <a:lstStyle/>
          <a:p>
            <a:r>
              <a:rPr lang="en-US" sz="2400" b="1" dirty="0"/>
              <a:t>Learning Objective</a:t>
            </a:r>
            <a:r>
              <a:rPr lang="en-US" sz="2400" dirty="0"/>
              <a:t>: Explain what an information system is, contrasting its data, technology, people, and organizational components</a:t>
            </a:r>
          </a:p>
        </p:txBody>
      </p:sp>
      <p:sp>
        <p:nvSpPr>
          <p:cNvPr id="5" name="Content Placeholder 3"/>
          <p:cNvSpPr txBox="1">
            <a:spLocks/>
          </p:cNvSpPr>
          <p:nvPr/>
        </p:nvSpPr>
        <p:spPr>
          <a:xfrm>
            <a:off x="457200" y="4036106"/>
            <a:ext cx="8001000" cy="216376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r>
              <a:rPr lang="en-US" sz="2000" dirty="0"/>
              <a:t>Data: The Root and Purpose of Information Systems</a:t>
            </a:r>
          </a:p>
          <a:p>
            <a:r>
              <a:rPr lang="en-US" sz="2000" dirty="0"/>
              <a:t>Hardware, Software, and Telecommunications Networks: The Components of Information Systems</a:t>
            </a:r>
          </a:p>
          <a:p>
            <a:r>
              <a:rPr lang="en-US" sz="2000" dirty="0"/>
              <a:t>People: The Builders, Managers, and Users of Information Systems</a:t>
            </a:r>
          </a:p>
          <a:p>
            <a:r>
              <a:rPr lang="en-US" sz="2000" dirty="0"/>
              <a:t>Organizations: The Context of Information Systems</a:t>
            </a:r>
          </a:p>
        </p:txBody>
      </p:sp>
    </p:spTree>
    <p:extLst>
      <p:ext uri="{BB962C8B-B14F-4D97-AF65-F5344CB8AC3E}">
        <p14:creationId xmlns:p14="http://schemas.microsoft.com/office/powerpoint/2010/main" val="182637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The Root and Purpose of Information Systems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1536" y="1380226"/>
            <a:ext cx="3680927" cy="2514600"/>
          </a:xfrm>
        </p:spPr>
      </p:pic>
      <p:sp>
        <p:nvSpPr>
          <p:cNvPr id="4" name="Content Placeholder 3"/>
          <p:cNvSpPr>
            <a:spLocks noGrp="1"/>
          </p:cNvSpPr>
          <p:nvPr>
            <p:ph idx="13"/>
          </p:nvPr>
        </p:nvSpPr>
        <p:spPr>
          <a:xfrm>
            <a:off x="457200" y="3962400"/>
            <a:ext cx="8229600" cy="1981200"/>
          </a:xfrm>
        </p:spPr>
        <p:txBody>
          <a:bodyPr/>
          <a:lstStyle/>
          <a:p>
            <a:r>
              <a:rPr lang="en-US" sz="2400" dirty="0"/>
              <a:t>Alone, raw data are not very useful</a:t>
            </a:r>
          </a:p>
          <a:p>
            <a:r>
              <a:rPr lang="en-US" sz="2400" dirty="0"/>
              <a:t>When processed, data transforms into information</a:t>
            </a:r>
          </a:p>
          <a:p>
            <a:r>
              <a:rPr lang="en-US" sz="2400" dirty="0"/>
              <a:t>When information is understood and used for decisions, it becomes knowledge</a:t>
            </a:r>
          </a:p>
        </p:txBody>
      </p:sp>
    </p:spTree>
    <p:extLst>
      <p:ext uri="{BB962C8B-B14F-4D97-AF65-F5344CB8AC3E}">
        <p14:creationId xmlns:p14="http://schemas.microsoft.com/office/powerpoint/2010/main" val="126719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The Builders, Managers, and Users of Information Systems</a:t>
            </a:r>
          </a:p>
        </p:txBody>
      </p:sp>
      <p:sp>
        <p:nvSpPr>
          <p:cNvPr id="3" name="Content Placeholder 2"/>
          <p:cNvSpPr>
            <a:spLocks noGrp="1"/>
          </p:cNvSpPr>
          <p:nvPr>
            <p:ph idx="1"/>
          </p:nvPr>
        </p:nvSpPr>
        <p:spPr>
          <a:xfrm>
            <a:off x="457200" y="1433384"/>
            <a:ext cx="8229600" cy="762000"/>
          </a:xfrm>
        </p:spPr>
        <p:txBody>
          <a:bodyPr/>
          <a:lstStyle/>
          <a:p>
            <a:r>
              <a:rPr lang="en-US" sz="2400" dirty="0"/>
              <a:t>As the use of information systems grows, so does the need for dedicated IS professionals</a:t>
            </a:r>
          </a:p>
        </p:txBody>
      </p:sp>
      <p:graphicFrame>
        <p:nvGraphicFramePr>
          <p:cNvPr id="5" name="Content Placeholder 4"/>
          <p:cNvGraphicFramePr>
            <a:graphicFrameLocks noGrp="1"/>
          </p:cNvGraphicFramePr>
          <p:nvPr>
            <p:ph idx="13"/>
            <p:extLst>
              <p:ext uri="{D42A27DB-BD31-4B8C-83A1-F6EECF244321}">
                <p14:modId xmlns:p14="http://schemas.microsoft.com/office/powerpoint/2010/main" val="1915168872"/>
              </p:ext>
            </p:extLst>
          </p:nvPr>
        </p:nvGraphicFramePr>
        <p:xfrm>
          <a:off x="457200" y="2284448"/>
          <a:ext cx="8229600" cy="3994432"/>
        </p:xfrm>
        <a:graphic>
          <a:graphicData uri="http://schemas.openxmlformats.org/drawingml/2006/table">
            <a:tbl>
              <a:tblPr firstRow="1" bandRow="1">
                <a:tableStyleId>{3B4B98B0-60AC-42C2-AFA5-B58CD77FA1E5}</a:tableStyleId>
              </a:tblPr>
              <a:tblGrid>
                <a:gridCol w="762000">
                  <a:extLst>
                    <a:ext uri="{9D8B030D-6E8A-4147-A177-3AD203B41FA5}">
                      <a16:colId xmlns:a16="http://schemas.microsoft.com/office/drawing/2014/main" val="2406931822"/>
                    </a:ext>
                  </a:extLst>
                </a:gridCol>
                <a:gridCol w="3505200">
                  <a:extLst>
                    <a:ext uri="{9D8B030D-6E8A-4147-A177-3AD203B41FA5}">
                      <a16:colId xmlns:a16="http://schemas.microsoft.com/office/drawing/2014/main" val="1515054611"/>
                    </a:ext>
                  </a:extLst>
                </a:gridCol>
                <a:gridCol w="2286000">
                  <a:extLst>
                    <a:ext uri="{9D8B030D-6E8A-4147-A177-3AD203B41FA5}">
                      <a16:colId xmlns:a16="http://schemas.microsoft.com/office/drawing/2014/main" val="3738593688"/>
                    </a:ext>
                  </a:extLst>
                </a:gridCol>
                <a:gridCol w="1676400">
                  <a:extLst>
                    <a:ext uri="{9D8B030D-6E8A-4147-A177-3AD203B41FA5}">
                      <a16:colId xmlns:a16="http://schemas.microsoft.com/office/drawing/2014/main" val="1928930197"/>
                    </a:ext>
                  </a:extLst>
                </a:gridCol>
              </a:tblGrid>
              <a:tr h="370840">
                <a:tc>
                  <a:txBody>
                    <a:bodyPr/>
                    <a:lstStyle/>
                    <a:p>
                      <a:r>
                        <a:rPr lang="en-US" dirty="0"/>
                        <a:t>Rank</a:t>
                      </a:r>
                    </a:p>
                  </a:txBody>
                  <a:tcPr/>
                </a:tc>
                <a:tc>
                  <a:txBody>
                    <a:bodyPr/>
                    <a:lstStyle/>
                    <a:p>
                      <a:r>
                        <a:rPr lang="en-US" dirty="0"/>
                        <a:t>                Career</a:t>
                      </a:r>
                    </a:p>
                  </a:txBody>
                  <a:tcPr/>
                </a:tc>
                <a:tc>
                  <a:txBody>
                    <a:bodyPr/>
                    <a:lstStyle/>
                    <a:p>
                      <a:r>
                        <a:rPr lang="en-US" dirty="0"/>
                        <a:t>     Job Growth</a:t>
                      </a:r>
                    </a:p>
                    <a:p>
                      <a:r>
                        <a:rPr lang="en-US" dirty="0"/>
                        <a:t>(10-year forecast)</a:t>
                      </a:r>
                    </a:p>
                  </a:txBody>
                  <a:tcPr/>
                </a:tc>
                <a:tc>
                  <a:txBody>
                    <a:bodyPr/>
                    <a:lstStyle/>
                    <a:p>
                      <a:r>
                        <a:rPr lang="en-US" dirty="0"/>
                        <a:t>Median Pay</a:t>
                      </a:r>
                    </a:p>
                    <a:p>
                      <a:r>
                        <a:rPr lang="en-US" dirty="0"/>
                        <a:t>   (in US$)</a:t>
                      </a:r>
                    </a:p>
                  </a:txBody>
                  <a:tcPr/>
                </a:tc>
                <a:extLst>
                  <a:ext uri="{0D108BD9-81ED-4DB2-BD59-A6C34878D82A}">
                    <a16:rowId xmlns:a16="http://schemas.microsoft.com/office/drawing/2014/main" val="4169114442"/>
                  </a:ext>
                </a:extLst>
              </a:tr>
              <a:tr h="216464">
                <a:tc>
                  <a:txBody>
                    <a:bodyPr/>
                    <a:lstStyle/>
                    <a:p>
                      <a:r>
                        <a:rPr lang="en-US" sz="1600" dirty="0"/>
                        <a:t>1</a:t>
                      </a:r>
                    </a:p>
                  </a:txBody>
                  <a:tcPr/>
                </a:tc>
                <a:tc>
                  <a:txBody>
                    <a:bodyPr/>
                    <a:lstStyle/>
                    <a:p>
                      <a:r>
                        <a:rPr lang="en-US" sz="1600" dirty="0"/>
                        <a:t>Software architect</a:t>
                      </a:r>
                    </a:p>
                  </a:txBody>
                  <a:tcPr/>
                </a:tc>
                <a:tc>
                  <a:txBody>
                    <a:bodyPr/>
                    <a:lstStyle/>
                    <a:p>
                      <a:r>
                        <a:rPr lang="en-US" sz="1600" dirty="0"/>
                        <a:t>              23%</a:t>
                      </a:r>
                    </a:p>
                  </a:txBody>
                  <a:tcPr/>
                </a:tc>
                <a:tc>
                  <a:txBody>
                    <a:bodyPr/>
                    <a:lstStyle/>
                    <a:p>
                      <a:r>
                        <a:rPr lang="en-US" sz="1600" dirty="0"/>
                        <a:t>    124,000</a:t>
                      </a:r>
                    </a:p>
                  </a:txBody>
                  <a:tcPr/>
                </a:tc>
                <a:extLst>
                  <a:ext uri="{0D108BD9-81ED-4DB2-BD59-A6C34878D82A}">
                    <a16:rowId xmlns:a16="http://schemas.microsoft.com/office/drawing/2014/main" val="1093311373"/>
                  </a:ext>
                </a:extLst>
              </a:tr>
              <a:tr h="321592">
                <a:tc>
                  <a:txBody>
                    <a:bodyPr/>
                    <a:lstStyle/>
                    <a:p>
                      <a:r>
                        <a:rPr lang="en-US" sz="1600" dirty="0"/>
                        <a:t>2</a:t>
                      </a:r>
                    </a:p>
                  </a:txBody>
                  <a:tcPr/>
                </a:tc>
                <a:tc>
                  <a:txBody>
                    <a:bodyPr/>
                    <a:lstStyle/>
                    <a:p>
                      <a:r>
                        <a:rPr lang="en-US" sz="1600" dirty="0"/>
                        <a:t>Video game designer</a:t>
                      </a:r>
                    </a:p>
                  </a:txBody>
                  <a:tcPr/>
                </a:tc>
                <a:tc>
                  <a:txBody>
                    <a:bodyPr/>
                    <a:lstStyle/>
                    <a:p>
                      <a:r>
                        <a:rPr lang="en-US" sz="1600" dirty="0"/>
                        <a:t>              19%</a:t>
                      </a:r>
                    </a:p>
                  </a:txBody>
                  <a:tcPr/>
                </a:tc>
                <a:tc>
                  <a:txBody>
                    <a:bodyPr/>
                    <a:lstStyle/>
                    <a:p>
                      <a:r>
                        <a:rPr lang="en-US" sz="1600" dirty="0"/>
                        <a:t>      79,900</a:t>
                      </a:r>
                    </a:p>
                  </a:txBody>
                  <a:tcPr/>
                </a:tc>
                <a:extLst>
                  <a:ext uri="{0D108BD9-81ED-4DB2-BD59-A6C34878D82A}">
                    <a16:rowId xmlns:a16="http://schemas.microsoft.com/office/drawing/2014/main" val="2571912802"/>
                  </a:ext>
                </a:extLst>
              </a:tr>
              <a:tr h="291112">
                <a:tc>
                  <a:txBody>
                    <a:bodyPr/>
                    <a:lstStyle/>
                    <a:p>
                      <a:r>
                        <a:rPr lang="en-US" sz="1600" dirty="0"/>
                        <a:t>3</a:t>
                      </a:r>
                    </a:p>
                  </a:txBody>
                  <a:tcPr/>
                </a:tc>
                <a:tc>
                  <a:txBody>
                    <a:bodyPr/>
                    <a:lstStyle/>
                    <a:p>
                      <a:r>
                        <a:rPr lang="en-US" sz="1600" dirty="0"/>
                        <a:t>Landman</a:t>
                      </a:r>
                    </a:p>
                  </a:txBody>
                  <a:tcPr/>
                </a:tc>
                <a:tc>
                  <a:txBody>
                    <a:bodyPr/>
                    <a:lstStyle/>
                    <a:p>
                      <a:r>
                        <a:rPr lang="en-US" sz="1600" dirty="0"/>
                        <a:t>              13%</a:t>
                      </a:r>
                    </a:p>
                  </a:txBody>
                  <a:tcPr/>
                </a:tc>
                <a:tc>
                  <a:txBody>
                    <a:bodyPr/>
                    <a:lstStyle/>
                    <a:p>
                      <a:r>
                        <a:rPr lang="en-US" sz="1600" dirty="0"/>
                        <a:t>    103,000</a:t>
                      </a:r>
                    </a:p>
                  </a:txBody>
                  <a:tcPr/>
                </a:tc>
                <a:extLst>
                  <a:ext uri="{0D108BD9-81ED-4DB2-BD59-A6C34878D82A}">
                    <a16:rowId xmlns:a16="http://schemas.microsoft.com/office/drawing/2014/main" val="1934660412"/>
                  </a:ext>
                </a:extLst>
              </a:tr>
              <a:tr h="260632">
                <a:tc>
                  <a:txBody>
                    <a:bodyPr/>
                    <a:lstStyle/>
                    <a:p>
                      <a:r>
                        <a:rPr lang="en-US" sz="1600" dirty="0"/>
                        <a:t>4</a:t>
                      </a:r>
                    </a:p>
                  </a:txBody>
                  <a:tcPr/>
                </a:tc>
                <a:tc>
                  <a:txBody>
                    <a:bodyPr/>
                    <a:lstStyle/>
                    <a:p>
                      <a:r>
                        <a:rPr lang="en-US" sz="1600" dirty="0"/>
                        <a:t>Patent agent</a:t>
                      </a:r>
                    </a:p>
                  </a:txBody>
                  <a:tcPr/>
                </a:tc>
                <a:tc>
                  <a:txBody>
                    <a:bodyPr/>
                    <a:lstStyle/>
                    <a:p>
                      <a:r>
                        <a:rPr lang="en-US" sz="1600" dirty="0"/>
                        <a:t>              13%</a:t>
                      </a:r>
                    </a:p>
                  </a:txBody>
                  <a:tcPr/>
                </a:tc>
                <a:tc>
                  <a:txBody>
                    <a:bodyPr/>
                    <a:lstStyle/>
                    <a:p>
                      <a:r>
                        <a:rPr lang="en-US" sz="1600" dirty="0"/>
                        <a:t>    126,000</a:t>
                      </a:r>
                    </a:p>
                  </a:txBody>
                  <a:tcPr/>
                </a:tc>
                <a:extLst>
                  <a:ext uri="{0D108BD9-81ED-4DB2-BD59-A6C34878D82A}">
                    <a16:rowId xmlns:a16="http://schemas.microsoft.com/office/drawing/2014/main" val="342643324"/>
                  </a:ext>
                </a:extLst>
              </a:tr>
              <a:tr h="306352">
                <a:tc>
                  <a:txBody>
                    <a:bodyPr/>
                    <a:lstStyle/>
                    <a:p>
                      <a:r>
                        <a:rPr lang="en-US" sz="1600" dirty="0"/>
                        <a:t>5</a:t>
                      </a:r>
                    </a:p>
                  </a:txBody>
                  <a:tcPr/>
                </a:tc>
                <a:tc>
                  <a:txBody>
                    <a:bodyPr/>
                    <a:lstStyle/>
                    <a:p>
                      <a:r>
                        <a:rPr lang="en-US" sz="1600" dirty="0"/>
                        <a:t>Hospital administrator</a:t>
                      </a:r>
                    </a:p>
                  </a:txBody>
                  <a:tcPr/>
                </a:tc>
                <a:tc>
                  <a:txBody>
                    <a:bodyPr/>
                    <a:lstStyle/>
                    <a:p>
                      <a:r>
                        <a:rPr lang="en-US" sz="1600" dirty="0"/>
                        <a:t>              23%</a:t>
                      </a:r>
                    </a:p>
                  </a:txBody>
                  <a:tcPr/>
                </a:tc>
                <a:tc>
                  <a:txBody>
                    <a:bodyPr/>
                    <a:lstStyle/>
                    <a:p>
                      <a:r>
                        <a:rPr lang="en-US" sz="1600" dirty="0"/>
                        <a:t>    114,000</a:t>
                      </a:r>
                    </a:p>
                  </a:txBody>
                  <a:tcPr/>
                </a:tc>
                <a:extLst>
                  <a:ext uri="{0D108BD9-81ED-4DB2-BD59-A6C34878D82A}">
                    <a16:rowId xmlns:a16="http://schemas.microsoft.com/office/drawing/2014/main" val="1902735565"/>
                  </a:ext>
                </a:extLst>
              </a:tr>
              <a:tr h="255552">
                <a:tc>
                  <a:txBody>
                    <a:bodyPr/>
                    <a:lstStyle/>
                    <a:p>
                      <a:r>
                        <a:rPr lang="en-US" sz="1600" dirty="0"/>
                        <a:t>6</a:t>
                      </a:r>
                    </a:p>
                  </a:txBody>
                  <a:tcPr/>
                </a:tc>
                <a:tc>
                  <a:txBody>
                    <a:bodyPr/>
                    <a:lstStyle/>
                    <a:p>
                      <a:r>
                        <a:rPr lang="en-US" sz="1600" dirty="0"/>
                        <a:t>Continuous improvement manager</a:t>
                      </a:r>
                    </a:p>
                  </a:txBody>
                  <a:tcPr/>
                </a:tc>
                <a:tc>
                  <a:txBody>
                    <a:bodyPr/>
                    <a:lstStyle/>
                    <a:p>
                      <a:r>
                        <a:rPr lang="en-US" sz="1600" dirty="0"/>
                        <a:t>              12%</a:t>
                      </a:r>
                    </a:p>
                  </a:txBody>
                  <a:tcPr/>
                </a:tc>
                <a:tc>
                  <a:txBody>
                    <a:bodyPr/>
                    <a:lstStyle/>
                    <a:p>
                      <a:r>
                        <a:rPr lang="en-US" sz="1600" dirty="0"/>
                        <a:t>      96,600</a:t>
                      </a:r>
                    </a:p>
                  </a:txBody>
                  <a:tcPr/>
                </a:tc>
                <a:extLst>
                  <a:ext uri="{0D108BD9-81ED-4DB2-BD59-A6C34878D82A}">
                    <a16:rowId xmlns:a16="http://schemas.microsoft.com/office/drawing/2014/main" val="2784439430"/>
                  </a:ext>
                </a:extLst>
              </a:tr>
              <a:tr h="336832">
                <a:tc>
                  <a:txBody>
                    <a:bodyPr/>
                    <a:lstStyle/>
                    <a:p>
                      <a:r>
                        <a:rPr lang="en-US" sz="1600" dirty="0"/>
                        <a:t>7</a:t>
                      </a:r>
                    </a:p>
                  </a:txBody>
                  <a:tcPr/>
                </a:tc>
                <a:tc>
                  <a:txBody>
                    <a:bodyPr/>
                    <a:lstStyle/>
                    <a:p>
                      <a:r>
                        <a:rPr lang="en-US" sz="1600" dirty="0"/>
                        <a:t>Clinical nurse specialist</a:t>
                      </a:r>
                    </a:p>
                  </a:txBody>
                  <a:tcPr/>
                </a:tc>
                <a:tc>
                  <a:txBody>
                    <a:bodyPr/>
                    <a:lstStyle/>
                    <a:p>
                      <a:r>
                        <a:rPr lang="en-US" sz="1600" dirty="0"/>
                        <a:t>              19%</a:t>
                      </a:r>
                    </a:p>
                  </a:txBody>
                  <a:tcPr/>
                </a:tc>
                <a:tc>
                  <a:txBody>
                    <a:bodyPr/>
                    <a:lstStyle/>
                    <a:p>
                      <a:r>
                        <a:rPr lang="en-US" sz="1600" dirty="0"/>
                        <a:t>      89,300</a:t>
                      </a:r>
                    </a:p>
                  </a:txBody>
                  <a:tcPr/>
                </a:tc>
                <a:extLst>
                  <a:ext uri="{0D108BD9-81ED-4DB2-BD59-A6C34878D82A}">
                    <a16:rowId xmlns:a16="http://schemas.microsoft.com/office/drawing/2014/main" val="2186769390"/>
                  </a:ext>
                </a:extLst>
              </a:tr>
              <a:tr h="145768">
                <a:tc>
                  <a:txBody>
                    <a:bodyPr/>
                    <a:lstStyle/>
                    <a:p>
                      <a:r>
                        <a:rPr lang="en-US" sz="1600" dirty="0"/>
                        <a:t>8</a:t>
                      </a:r>
                    </a:p>
                  </a:txBody>
                  <a:tcPr/>
                </a:tc>
                <a:tc>
                  <a:txBody>
                    <a:bodyPr/>
                    <a:lstStyle/>
                    <a:p>
                      <a:r>
                        <a:rPr lang="en-US" sz="1600" dirty="0"/>
                        <a:t>Database developer</a:t>
                      </a:r>
                    </a:p>
                  </a:txBody>
                  <a:tcPr/>
                </a:tc>
                <a:tc>
                  <a:txBody>
                    <a:bodyPr/>
                    <a:lstStyle/>
                    <a:p>
                      <a:r>
                        <a:rPr lang="en-US" sz="1600" dirty="0"/>
                        <a:t>              23%</a:t>
                      </a:r>
                    </a:p>
                  </a:txBody>
                  <a:tcPr/>
                </a:tc>
                <a:tc>
                  <a:txBody>
                    <a:bodyPr/>
                    <a:lstStyle/>
                    <a:p>
                      <a:r>
                        <a:rPr lang="en-US" sz="1600" dirty="0"/>
                        <a:t>      88,200</a:t>
                      </a:r>
                    </a:p>
                  </a:txBody>
                  <a:tcPr/>
                </a:tc>
                <a:extLst>
                  <a:ext uri="{0D108BD9-81ED-4DB2-BD59-A6C34878D82A}">
                    <a16:rowId xmlns:a16="http://schemas.microsoft.com/office/drawing/2014/main" val="2997268437"/>
                  </a:ext>
                </a:extLst>
              </a:tr>
              <a:tr h="298168">
                <a:tc>
                  <a:txBody>
                    <a:bodyPr/>
                    <a:lstStyle/>
                    <a:p>
                      <a:r>
                        <a:rPr lang="en-US" sz="1600" dirty="0"/>
                        <a:t>9</a:t>
                      </a:r>
                    </a:p>
                  </a:txBody>
                  <a:tcPr/>
                </a:tc>
                <a:tc>
                  <a:txBody>
                    <a:bodyPr/>
                    <a:lstStyle/>
                    <a:p>
                      <a:r>
                        <a:rPr lang="en-US" sz="1600" dirty="0"/>
                        <a:t>Information assurance analyst</a:t>
                      </a:r>
                    </a:p>
                  </a:txBody>
                  <a:tcPr/>
                </a:tc>
                <a:tc>
                  <a:txBody>
                    <a:bodyPr/>
                    <a:lstStyle/>
                    <a:p>
                      <a:r>
                        <a:rPr lang="en-US" sz="1600" dirty="0"/>
                        <a:t>              37%</a:t>
                      </a:r>
                    </a:p>
                  </a:txBody>
                  <a:tcPr/>
                </a:tc>
                <a:tc>
                  <a:txBody>
                    <a:bodyPr/>
                    <a:lstStyle/>
                    <a:p>
                      <a:r>
                        <a:rPr lang="en-US" sz="1600" dirty="0"/>
                        <a:t>      96,400</a:t>
                      </a:r>
                    </a:p>
                  </a:txBody>
                  <a:tcPr/>
                </a:tc>
                <a:extLst>
                  <a:ext uri="{0D108BD9-81ED-4DB2-BD59-A6C34878D82A}">
                    <a16:rowId xmlns:a16="http://schemas.microsoft.com/office/drawing/2014/main" val="3993087956"/>
                  </a:ext>
                </a:extLst>
              </a:tr>
              <a:tr h="214912">
                <a:tc>
                  <a:txBody>
                    <a:bodyPr/>
                    <a:lstStyle/>
                    <a:p>
                      <a:r>
                        <a:rPr lang="en-US" sz="1600" dirty="0"/>
                        <a:t>10</a:t>
                      </a:r>
                    </a:p>
                  </a:txBody>
                  <a:tcPr/>
                </a:tc>
                <a:tc>
                  <a:txBody>
                    <a:bodyPr/>
                    <a:lstStyle/>
                    <a:p>
                      <a:r>
                        <a:rPr lang="en-US" sz="1600" dirty="0"/>
                        <a:t>Yoga instructor</a:t>
                      </a:r>
                    </a:p>
                  </a:txBody>
                  <a:tcPr/>
                </a:tc>
                <a:tc>
                  <a:txBody>
                    <a:bodyPr/>
                    <a:lstStyle/>
                    <a:p>
                      <a:r>
                        <a:rPr lang="en-US" sz="1600" dirty="0"/>
                        <a:t>              13%</a:t>
                      </a:r>
                    </a:p>
                  </a:txBody>
                  <a:tcPr/>
                </a:tc>
                <a:tc>
                  <a:txBody>
                    <a:bodyPr/>
                    <a:lstStyle/>
                    <a:p>
                      <a:r>
                        <a:rPr lang="en-US" sz="1600" dirty="0"/>
                        <a:t>      62,400</a:t>
                      </a:r>
                    </a:p>
                  </a:txBody>
                  <a:tcPr/>
                </a:tc>
                <a:extLst>
                  <a:ext uri="{0D108BD9-81ED-4DB2-BD59-A6C34878D82A}">
                    <a16:rowId xmlns:a16="http://schemas.microsoft.com/office/drawing/2014/main" val="2990898571"/>
                  </a:ext>
                </a:extLst>
              </a:tr>
            </a:tbl>
          </a:graphicData>
        </a:graphic>
      </p:graphicFrame>
    </p:spTree>
    <p:extLst>
      <p:ext uri="{BB962C8B-B14F-4D97-AF65-F5344CB8AC3E}">
        <p14:creationId xmlns:p14="http://schemas.microsoft.com/office/powerpoint/2010/main" val="43800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pPr>
              <a:buClr>
                <a:schemeClr val="bg1"/>
              </a:buClr>
            </a:pPr>
            <a:r>
              <a:rPr lang="en-US" sz="1800" b="1" dirty="0">
                <a:solidFill>
                  <a:srgbClr val="007FA3"/>
                </a:solidFill>
              </a:rPr>
              <a:t>1.1</a:t>
            </a:r>
            <a:r>
              <a:rPr lang="en-US" sz="1800" dirty="0"/>
              <a:t> Describe the characteristics of the digital world, contemporary societal issues of the digital world, and IT megatrends shaping the digital future.</a:t>
            </a:r>
          </a:p>
          <a:p>
            <a:pPr>
              <a:buClr>
                <a:schemeClr val="bg1"/>
              </a:buClr>
            </a:pPr>
            <a:r>
              <a:rPr lang="en-US" sz="1800" b="1" dirty="0">
                <a:solidFill>
                  <a:srgbClr val="007FA3"/>
                </a:solidFill>
              </a:rPr>
              <a:t>1.2</a:t>
            </a:r>
            <a:r>
              <a:rPr lang="en-US" sz="1800" b="1" dirty="0">
                <a:solidFill>
                  <a:schemeClr val="accent1"/>
                </a:solidFill>
              </a:rPr>
              <a:t> </a:t>
            </a:r>
            <a:r>
              <a:rPr lang="en-US" sz="1800" dirty="0"/>
              <a:t>Explain what an information system is, contrasting its data, technology, people, and organizational components.</a:t>
            </a:r>
          </a:p>
          <a:p>
            <a:pPr>
              <a:buClr>
                <a:schemeClr val="bg1"/>
              </a:buClr>
            </a:pPr>
            <a:r>
              <a:rPr lang="en-US" sz="1800" b="1" dirty="0">
                <a:solidFill>
                  <a:srgbClr val="007FA3"/>
                </a:solidFill>
              </a:rPr>
              <a:t>1.3</a:t>
            </a:r>
            <a:r>
              <a:rPr lang="en-US" sz="1800" dirty="0"/>
              <a:t> Describe the dual nature of information systems in the success and failure of modern organizations.</a:t>
            </a:r>
          </a:p>
          <a:p>
            <a:pPr>
              <a:buClr>
                <a:schemeClr val="bg1"/>
              </a:buClr>
            </a:pPr>
            <a:r>
              <a:rPr lang="en-US" sz="1800" b="1" dirty="0">
                <a:solidFill>
                  <a:srgbClr val="007FA3"/>
                </a:solidFill>
              </a:rPr>
              <a:t>1.4</a:t>
            </a:r>
            <a:r>
              <a:rPr lang="en-US" sz="1800" b="1" dirty="0">
                <a:solidFill>
                  <a:schemeClr val="accent1"/>
                </a:solidFill>
              </a:rPr>
              <a:t> </a:t>
            </a:r>
            <a:r>
              <a:rPr lang="en-US" sz="1800" dirty="0"/>
              <a:t>Describe how computer ethics affect the use of information systems and discuss the ethical concerns associated with information privacy and intellectual property.</a:t>
            </a:r>
          </a:p>
        </p:txBody>
      </p:sp>
    </p:spTree>
    <p:extLst>
      <p:ext uri="{BB962C8B-B14F-4D97-AF65-F5344CB8AC3E}">
        <p14:creationId xmlns:p14="http://schemas.microsoft.com/office/powerpoint/2010/main"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Information Systems</a:t>
            </a:r>
          </a:p>
        </p:txBody>
      </p:sp>
      <p:sp>
        <p:nvSpPr>
          <p:cNvPr id="3" name="Content Placeholder 2"/>
          <p:cNvSpPr>
            <a:spLocks noGrp="1"/>
          </p:cNvSpPr>
          <p:nvPr>
            <p:ph idx="1"/>
          </p:nvPr>
        </p:nvSpPr>
        <p:spPr>
          <a:xfrm>
            <a:off x="2476500" y="1447800"/>
            <a:ext cx="4191000" cy="3048000"/>
          </a:xfrm>
        </p:spPr>
        <p:txBody>
          <a:bodyPr/>
          <a:lstStyle/>
          <a:p>
            <a:r>
              <a:rPr lang="en-US" sz="2400" dirty="0"/>
              <a:t>Examples of Careers in IS</a:t>
            </a:r>
          </a:p>
          <a:p>
            <a:pPr lvl="1"/>
            <a:r>
              <a:rPr lang="en-US" sz="2200" dirty="0"/>
              <a:t>Systems analyst</a:t>
            </a:r>
          </a:p>
          <a:p>
            <a:pPr lvl="1"/>
            <a:r>
              <a:rPr lang="en-US" sz="2200" dirty="0"/>
              <a:t>Systems programmer</a:t>
            </a:r>
          </a:p>
          <a:p>
            <a:pPr lvl="1"/>
            <a:r>
              <a:rPr lang="en-US" sz="2200" dirty="0"/>
              <a:t>Systems operators</a:t>
            </a:r>
          </a:p>
          <a:p>
            <a:pPr lvl="1"/>
            <a:r>
              <a:rPr lang="en-US" sz="2200" dirty="0"/>
              <a:t>Network administrators</a:t>
            </a:r>
          </a:p>
          <a:p>
            <a:pPr lvl="1"/>
            <a:r>
              <a:rPr lang="en-US" sz="2200" dirty="0"/>
              <a:t>Database administrators</a:t>
            </a:r>
          </a:p>
          <a:p>
            <a:pPr lvl="1"/>
            <a:r>
              <a:rPr lang="en-US" sz="2200" dirty="0"/>
              <a:t>IS auditor</a:t>
            </a:r>
          </a:p>
        </p:txBody>
      </p:sp>
    </p:spTree>
    <p:extLst>
      <p:ext uri="{BB962C8B-B14F-4D97-AF65-F5344CB8AC3E}">
        <p14:creationId xmlns:p14="http://schemas.microsoft.com/office/powerpoint/2010/main" val="787304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IS Personnel So Valuable?</a:t>
            </a:r>
          </a:p>
        </p:txBody>
      </p:sp>
      <p:sp>
        <p:nvSpPr>
          <p:cNvPr id="3" name="Content Placeholder 2"/>
          <p:cNvSpPr>
            <a:spLocks noGrp="1"/>
          </p:cNvSpPr>
          <p:nvPr>
            <p:ph idx="1"/>
          </p:nvPr>
        </p:nvSpPr>
        <p:spPr>
          <a:xfrm>
            <a:off x="457200" y="1600201"/>
            <a:ext cx="8229600" cy="457200"/>
          </a:xfrm>
        </p:spPr>
        <p:txBody>
          <a:bodyPr/>
          <a:lstStyle/>
          <a:p>
            <a:r>
              <a:rPr lang="en-US" sz="2800" dirty="0"/>
              <a:t>A blend of technical, business, and system skills</a:t>
            </a:r>
          </a:p>
        </p:txBody>
      </p:sp>
      <p:pic>
        <p:nvPicPr>
          <p:cNvPr id="6" name="Content Placeholder 5"/>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1409700" y="2209800"/>
            <a:ext cx="6324600" cy="3891538"/>
          </a:xfrm>
        </p:spPr>
      </p:pic>
    </p:spTree>
    <p:extLst>
      <p:ext uri="{BB962C8B-B14F-4D97-AF65-F5344CB8AC3E}">
        <p14:creationId xmlns:p14="http://schemas.microsoft.com/office/powerpoint/2010/main" val="161880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 The Context of Information Systems</a:t>
            </a:r>
          </a:p>
        </p:txBody>
      </p:sp>
      <p:sp>
        <p:nvSpPr>
          <p:cNvPr id="3" name="Content Placeholder 2"/>
          <p:cNvSpPr>
            <a:spLocks noGrp="1"/>
          </p:cNvSpPr>
          <p:nvPr>
            <p:ph idx="1"/>
          </p:nvPr>
        </p:nvSpPr>
        <p:spPr>
          <a:xfrm>
            <a:off x="457200" y="1600201"/>
            <a:ext cx="8229600" cy="4419600"/>
          </a:xfrm>
        </p:spPr>
        <p:txBody>
          <a:bodyPr/>
          <a:lstStyle/>
          <a:p>
            <a:r>
              <a:rPr lang="en-US" sz="2800" dirty="0"/>
              <a:t>Information systems can help organizations</a:t>
            </a:r>
          </a:p>
          <a:p>
            <a:pPr lvl="1"/>
            <a:r>
              <a:rPr lang="en-US" sz="2400" dirty="0"/>
              <a:t>Be more productive and profitable</a:t>
            </a:r>
          </a:p>
          <a:p>
            <a:pPr lvl="1"/>
            <a:r>
              <a:rPr lang="en-US" sz="2400" dirty="0"/>
              <a:t>Gain competitive advantage</a:t>
            </a:r>
          </a:p>
          <a:p>
            <a:pPr lvl="1"/>
            <a:r>
              <a:rPr lang="en-US" sz="2400" dirty="0"/>
              <a:t>Reach more customers</a:t>
            </a:r>
          </a:p>
          <a:p>
            <a:pPr lvl="1"/>
            <a:r>
              <a:rPr lang="en-US" sz="2400" dirty="0"/>
              <a:t>Improve customer service</a:t>
            </a:r>
          </a:p>
          <a:p>
            <a:r>
              <a:rPr lang="en-US" sz="2800" dirty="0"/>
              <a:t>This holds true for all types of organizations—professional, social, religious, educational, and government—and for all types of industries—medical, legal, and manufacturing</a:t>
            </a:r>
          </a:p>
        </p:txBody>
      </p:sp>
    </p:spTree>
    <p:extLst>
      <p:ext uri="{BB962C8B-B14F-4D97-AF65-F5344CB8AC3E}">
        <p14:creationId xmlns:p14="http://schemas.microsoft.com/office/powerpoint/2010/main" val="104771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Information Systems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2240554"/>
              </p:ext>
            </p:extLst>
          </p:nvPr>
        </p:nvGraphicFramePr>
        <p:xfrm>
          <a:off x="457200" y="1676400"/>
          <a:ext cx="8229600" cy="3754120"/>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295103092"/>
                    </a:ext>
                  </a:extLst>
                </a:gridCol>
                <a:gridCol w="4114800">
                  <a:extLst>
                    <a:ext uri="{9D8B030D-6E8A-4147-A177-3AD203B41FA5}">
                      <a16:colId xmlns:a16="http://schemas.microsoft.com/office/drawing/2014/main" val="2941689686"/>
                    </a:ext>
                  </a:extLst>
                </a:gridCol>
              </a:tblGrid>
              <a:tr h="370840">
                <a:tc>
                  <a:txBody>
                    <a:bodyPr/>
                    <a:lstStyle/>
                    <a:p>
                      <a:r>
                        <a:rPr lang="en-US" dirty="0"/>
                        <a:t>                     Categories</a:t>
                      </a:r>
                    </a:p>
                  </a:txBody>
                  <a:tcPr/>
                </a:tc>
                <a:tc>
                  <a:txBody>
                    <a:bodyPr/>
                    <a:lstStyle/>
                    <a:p>
                      <a:r>
                        <a:rPr lang="en-US" dirty="0"/>
                        <a:t>                      Categories</a:t>
                      </a:r>
                    </a:p>
                  </a:txBody>
                  <a:tcPr/>
                </a:tc>
                <a:extLst>
                  <a:ext uri="{0D108BD9-81ED-4DB2-BD59-A6C34878D82A}">
                    <a16:rowId xmlns:a16="http://schemas.microsoft.com/office/drawing/2014/main" val="1461524218"/>
                  </a:ext>
                </a:extLst>
              </a:tr>
              <a:tr h="370840">
                <a:tc>
                  <a:txBody>
                    <a:bodyPr/>
                    <a:lstStyle/>
                    <a:p>
                      <a:pPr marL="285750" indent="-285750">
                        <a:buFont typeface="Arial" panose="020B0604020202020204" pitchFamily="34" charset="0"/>
                        <a:buChar char="•"/>
                      </a:pPr>
                      <a:r>
                        <a:rPr lang="en-US" sz="1600" dirty="0"/>
                        <a:t>Transaction processing system (TPS)</a:t>
                      </a:r>
                    </a:p>
                  </a:txBody>
                  <a:tcPr/>
                </a:tc>
                <a:tc>
                  <a:txBody>
                    <a:bodyPr/>
                    <a:lstStyle/>
                    <a:p>
                      <a:pPr marL="285750" indent="-285750">
                        <a:buFont typeface="Arial" panose="020B0604020202020204" pitchFamily="34" charset="0"/>
                        <a:buChar char="•"/>
                      </a:pPr>
                      <a:r>
                        <a:rPr lang="en-US" sz="1600" dirty="0"/>
                        <a:t>Geographic information system (GPS)</a:t>
                      </a:r>
                    </a:p>
                  </a:txBody>
                  <a:tcPr/>
                </a:tc>
                <a:extLst>
                  <a:ext uri="{0D108BD9-81ED-4DB2-BD59-A6C34878D82A}">
                    <a16:rowId xmlns:a16="http://schemas.microsoft.com/office/drawing/2014/main" val="942982308"/>
                  </a:ext>
                </a:extLst>
              </a:tr>
              <a:tr h="370840">
                <a:tc>
                  <a:txBody>
                    <a:bodyPr/>
                    <a:lstStyle/>
                    <a:p>
                      <a:pPr marL="285750" indent="-285750">
                        <a:buFont typeface="Arial" panose="020B0604020202020204" pitchFamily="34" charset="0"/>
                        <a:buChar char="•"/>
                      </a:pPr>
                      <a:r>
                        <a:rPr lang="en-US" sz="1600" dirty="0"/>
                        <a:t>Management information system (MIS)</a:t>
                      </a:r>
                    </a:p>
                  </a:txBody>
                  <a:tcPr/>
                </a:tc>
                <a:tc>
                  <a:txBody>
                    <a:bodyPr/>
                    <a:lstStyle/>
                    <a:p>
                      <a:pPr marL="285750" indent="-285750">
                        <a:buFont typeface="Arial" panose="020B0604020202020204" pitchFamily="34" charset="0"/>
                        <a:buChar char="•"/>
                      </a:pPr>
                      <a:r>
                        <a:rPr lang="en-US" sz="1600" dirty="0"/>
                        <a:t>Functional area information system</a:t>
                      </a:r>
                    </a:p>
                  </a:txBody>
                  <a:tcPr/>
                </a:tc>
                <a:extLst>
                  <a:ext uri="{0D108BD9-81ED-4DB2-BD59-A6C34878D82A}">
                    <a16:rowId xmlns:a16="http://schemas.microsoft.com/office/drawing/2014/main" val="2015495871"/>
                  </a:ext>
                </a:extLst>
              </a:tr>
              <a:tr h="370840">
                <a:tc>
                  <a:txBody>
                    <a:bodyPr/>
                    <a:lstStyle/>
                    <a:p>
                      <a:pPr marL="285750" indent="-285750">
                        <a:buFont typeface="Arial" panose="020B0604020202020204" pitchFamily="34" charset="0"/>
                        <a:buChar char="•"/>
                      </a:pPr>
                      <a:r>
                        <a:rPr lang="en-US" sz="1600" dirty="0"/>
                        <a:t>Decision support system (DSS)</a:t>
                      </a:r>
                    </a:p>
                  </a:txBody>
                  <a:tcPr/>
                </a:tc>
                <a:tc>
                  <a:txBody>
                    <a:bodyPr/>
                    <a:lstStyle/>
                    <a:p>
                      <a:pPr marL="285750" indent="-285750">
                        <a:buFont typeface="Arial" panose="020B0604020202020204" pitchFamily="34" charset="0"/>
                        <a:buChar char="•"/>
                      </a:pPr>
                      <a:r>
                        <a:rPr lang="en-US" sz="1600" dirty="0"/>
                        <a:t>Customer relation management (CRM system)</a:t>
                      </a:r>
                    </a:p>
                  </a:txBody>
                  <a:tcPr/>
                </a:tc>
                <a:extLst>
                  <a:ext uri="{0D108BD9-81ED-4DB2-BD59-A6C34878D82A}">
                    <a16:rowId xmlns:a16="http://schemas.microsoft.com/office/drawing/2014/main" val="3405555258"/>
                  </a:ext>
                </a:extLst>
              </a:tr>
              <a:tr h="370840">
                <a:tc>
                  <a:txBody>
                    <a:bodyPr/>
                    <a:lstStyle/>
                    <a:p>
                      <a:pPr marL="285750" indent="-285750">
                        <a:buFont typeface="Arial" panose="020B0604020202020204" pitchFamily="34" charset="0"/>
                        <a:buChar char="•"/>
                      </a:pPr>
                      <a:r>
                        <a:rPr lang="en-US" sz="1600" dirty="0"/>
                        <a:t>Intelligent system</a:t>
                      </a:r>
                    </a:p>
                  </a:txBody>
                  <a:tcPr/>
                </a:tc>
                <a:tc>
                  <a:txBody>
                    <a:bodyPr/>
                    <a:lstStyle/>
                    <a:p>
                      <a:pPr marL="285750" indent="-285750">
                        <a:buFont typeface="Arial" panose="020B0604020202020204" pitchFamily="34" charset="0"/>
                        <a:buChar char="•"/>
                      </a:pPr>
                      <a:r>
                        <a:rPr lang="en-US" sz="1600" dirty="0"/>
                        <a:t>Enterprise resource planning system (ERP)</a:t>
                      </a:r>
                    </a:p>
                  </a:txBody>
                  <a:tcPr/>
                </a:tc>
                <a:extLst>
                  <a:ext uri="{0D108BD9-81ED-4DB2-BD59-A6C34878D82A}">
                    <a16:rowId xmlns:a16="http://schemas.microsoft.com/office/drawing/2014/main" val="2439688354"/>
                  </a:ext>
                </a:extLst>
              </a:tr>
              <a:tr h="370840">
                <a:tc>
                  <a:txBody>
                    <a:bodyPr/>
                    <a:lstStyle/>
                    <a:p>
                      <a:pPr marL="285750" indent="-285750">
                        <a:buFont typeface="Arial" panose="020B0604020202020204" pitchFamily="34" charset="0"/>
                        <a:buChar char="•"/>
                      </a:pPr>
                      <a:r>
                        <a:rPr lang="en-US" sz="1600" dirty="0"/>
                        <a:t>Business intelligence system</a:t>
                      </a:r>
                    </a:p>
                  </a:txBody>
                  <a:tcPr/>
                </a:tc>
                <a:tc>
                  <a:txBody>
                    <a:bodyPr/>
                    <a:lstStyle/>
                    <a:p>
                      <a:pPr marL="285750" indent="-285750">
                        <a:buFont typeface="Arial" panose="020B0604020202020204" pitchFamily="34" charset="0"/>
                        <a:buChar char="•"/>
                      </a:pPr>
                      <a:r>
                        <a:rPr lang="en-US" sz="1600" dirty="0"/>
                        <a:t>Supply chain management system</a:t>
                      </a:r>
                    </a:p>
                  </a:txBody>
                  <a:tcPr/>
                </a:tc>
                <a:extLst>
                  <a:ext uri="{0D108BD9-81ED-4DB2-BD59-A6C34878D82A}">
                    <a16:rowId xmlns:a16="http://schemas.microsoft.com/office/drawing/2014/main" val="2386478051"/>
                  </a:ext>
                </a:extLst>
              </a:tr>
              <a:tr h="370840">
                <a:tc>
                  <a:txBody>
                    <a:bodyPr/>
                    <a:lstStyle/>
                    <a:p>
                      <a:pPr marL="285750" indent="-285750">
                        <a:buFont typeface="Arial" panose="020B0604020202020204" pitchFamily="34" charset="0"/>
                        <a:buChar char="•"/>
                      </a:pPr>
                      <a:r>
                        <a:rPr lang="en-US" sz="1600" dirty="0"/>
                        <a:t>Office automation system</a:t>
                      </a:r>
                    </a:p>
                  </a:txBody>
                  <a:tcPr/>
                </a:tc>
                <a:tc>
                  <a:txBody>
                    <a:bodyPr/>
                    <a:lstStyle/>
                    <a:p>
                      <a:pPr marL="285750" indent="-285750">
                        <a:buFont typeface="Arial" panose="020B0604020202020204" pitchFamily="34" charset="0"/>
                        <a:buChar char="•"/>
                      </a:pPr>
                      <a:r>
                        <a:rPr lang="en-US" sz="1600" dirty="0"/>
                        <a:t>Electronic commerce system</a:t>
                      </a:r>
                    </a:p>
                  </a:txBody>
                  <a:tcPr/>
                </a:tc>
                <a:extLst>
                  <a:ext uri="{0D108BD9-81ED-4DB2-BD59-A6C34878D82A}">
                    <a16:rowId xmlns:a16="http://schemas.microsoft.com/office/drawing/2014/main" val="3282282015"/>
                  </a:ext>
                </a:extLst>
              </a:tr>
              <a:tr h="370840">
                <a:tc>
                  <a:txBody>
                    <a:bodyPr/>
                    <a:lstStyle/>
                    <a:p>
                      <a:pPr marL="285750" indent="-285750">
                        <a:buFont typeface="Arial" panose="020B0604020202020204" pitchFamily="34" charset="0"/>
                        <a:buChar char="•"/>
                      </a:pPr>
                      <a:r>
                        <a:rPr lang="en-US" sz="1600" dirty="0"/>
                        <a:t>Knowledge management system</a:t>
                      </a:r>
                    </a:p>
                  </a:txBody>
                  <a:tcPr/>
                </a:tc>
                <a:tc>
                  <a:txBody>
                    <a:bodyPr/>
                    <a:lstStyle/>
                    <a:p>
                      <a:pPr marL="285750" indent="-285750">
                        <a:buFont typeface="Arial" panose="020B0604020202020204" pitchFamily="34" charset="0"/>
                        <a:buChar char="•"/>
                      </a:pPr>
                      <a:r>
                        <a:rPr lang="en-US" sz="1600" dirty="0"/>
                        <a:t>Mobile app</a:t>
                      </a:r>
                    </a:p>
                  </a:txBody>
                  <a:tcPr/>
                </a:tc>
                <a:extLst>
                  <a:ext uri="{0D108BD9-81ED-4DB2-BD59-A6C34878D82A}">
                    <a16:rowId xmlns:a16="http://schemas.microsoft.com/office/drawing/2014/main" val="3956048170"/>
                  </a:ext>
                </a:extLst>
              </a:tr>
              <a:tr h="370840">
                <a:tc>
                  <a:txBody>
                    <a:bodyPr/>
                    <a:lstStyle/>
                    <a:p>
                      <a:pPr marL="285750" indent="-285750">
                        <a:buFont typeface="Arial" panose="020B0604020202020204" pitchFamily="34" charset="0"/>
                        <a:buChar char="•"/>
                      </a:pPr>
                      <a:r>
                        <a:rPr lang="en-US" sz="1600" dirty="0"/>
                        <a:t>Social software</a:t>
                      </a:r>
                    </a:p>
                  </a:txBody>
                  <a:tcPr/>
                </a:tc>
                <a:tc>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273841110"/>
                  </a:ext>
                </a:extLst>
              </a:tr>
            </a:tbl>
          </a:graphicData>
        </a:graphic>
      </p:graphicFrame>
    </p:spTree>
    <p:extLst>
      <p:ext uri="{BB962C8B-B14F-4D97-AF65-F5344CB8AC3E}">
        <p14:creationId xmlns:p14="http://schemas.microsoft.com/office/powerpoint/2010/main" val="61890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Dual Nature of Information Systems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549705"/>
            <a:ext cx="3429000" cy="2433390"/>
          </a:xfrm>
        </p:spPr>
      </p:pic>
      <p:sp>
        <p:nvSpPr>
          <p:cNvPr id="4" name="Content Placeholder 3"/>
          <p:cNvSpPr>
            <a:spLocks noGrp="1"/>
          </p:cNvSpPr>
          <p:nvPr>
            <p:ph idx="13"/>
          </p:nvPr>
        </p:nvSpPr>
        <p:spPr>
          <a:xfrm>
            <a:off x="4114800" y="1555643"/>
            <a:ext cx="4572000" cy="1949557"/>
          </a:xfrm>
        </p:spPr>
        <p:txBody>
          <a:bodyPr/>
          <a:lstStyle/>
          <a:p>
            <a:r>
              <a:rPr lang="en-US" sz="2400" b="1" dirty="0"/>
              <a:t>Learning Objective</a:t>
            </a:r>
            <a:r>
              <a:rPr lang="en-US" sz="2400" dirty="0"/>
              <a:t>: Describe the dual nature of information systems in the success and failure of modern organizations.</a:t>
            </a:r>
          </a:p>
        </p:txBody>
      </p:sp>
      <p:sp>
        <p:nvSpPr>
          <p:cNvPr id="7" name="Content Placeholder 3"/>
          <p:cNvSpPr txBox="1">
            <a:spLocks/>
          </p:cNvSpPr>
          <p:nvPr/>
        </p:nvSpPr>
        <p:spPr>
          <a:xfrm>
            <a:off x="457200" y="4114800"/>
            <a:ext cx="8229600" cy="216376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r>
              <a:rPr lang="en-US" sz="2400" dirty="0"/>
              <a:t>Case in Point: An Information System Gone Awry: Outages Outrage Gamers</a:t>
            </a:r>
          </a:p>
          <a:p>
            <a:r>
              <a:rPr lang="en-US" sz="2400" dirty="0"/>
              <a:t>Case in Point: An Information System that Works: FedEx</a:t>
            </a:r>
          </a:p>
          <a:p>
            <a:r>
              <a:rPr lang="en-US" sz="2400" dirty="0"/>
              <a:t>Information Systems for Competitive Advantage</a:t>
            </a:r>
            <a:r>
              <a:rPr lang="en-US" dirty="0"/>
              <a:t> </a:t>
            </a:r>
          </a:p>
        </p:txBody>
      </p:sp>
    </p:spTree>
    <p:extLst>
      <p:ext uri="{BB962C8B-B14F-4D97-AF65-F5344CB8AC3E}">
        <p14:creationId xmlns:p14="http://schemas.microsoft.com/office/powerpoint/2010/main" val="221223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Gone Awry</a:t>
            </a:r>
          </a:p>
        </p:txBody>
      </p:sp>
      <p:sp>
        <p:nvSpPr>
          <p:cNvPr id="3" name="Content Placeholder 2"/>
          <p:cNvSpPr>
            <a:spLocks noGrp="1"/>
          </p:cNvSpPr>
          <p:nvPr>
            <p:ph idx="1"/>
          </p:nvPr>
        </p:nvSpPr>
        <p:spPr>
          <a:xfrm>
            <a:off x="457200" y="1447800"/>
            <a:ext cx="8229600" cy="4876800"/>
          </a:xfrm>
        </p:spPr>
        <p:txBody>
          <a:bodyPr/>
          <a:lstStyle/>
          <a:p>
            <a:r>
              <a:rPr lang="en-US" sz="2400" dirty="0"/>
              <a:t>IS Gone Awry—Outages Outrage Gamers</a:t>
            </a:r>
          </a:p>
          <a:p>
            <a:pPr lvl="1"/>
            <a:r>
              <a:rPr lang="en-US" sz="2000" dirty="0"/>
              <a:t>In 2011 PlayStation system outage lasted 21 days, Christmas day 2014 denial-of-service attack caused PlayStation network to be unavailable for 21 days</a:t>
            </a:r>
          </a:p>
          <a:p>
            <a:r>
              <a:rPr lang="en-US" sz="2400" dirty="0"/>
              <a:t>IS Done Right—FedEx</a:t>
            </a:r>
          </a:p>
          <a:p>
            <a:pPr lvl="1"/>
            <a:r>
              <a:rPr lang="en-US" sz="2000" dirty="0"/>
              <a:t>Delivers millions of pounds of freight to 220 countries, continuously updates its system, handles 50 million tracking requests every day</a:t>
            </a:r>
          </a:p>
          <a:p>
            <a:r>
              <a:rPr lang="en-US" sz="2400" dirty="0"/>
              <a:t>Firms of all types and sizes can use information systems to gain or sustain a competitive advantage over their rivals</a:t>
            </a:r>
          </a:p>
          <a:p>
            <a:pPr lvl="1"/>
            <a:r>
              <a:rPr lang="en-US" sz="2000" dirty="0"/>
              <a:t>Whether it is a small mom-and-pop boutique or a large government agency, every organization can find a way to use information technology to beat its rivals</a:t>
            </a:r>
          </a:p>
        </p:txBody>
      </p:sp>
    </p:spTree>
    <p:extLst>
      <p:ext uri="{BB962C8B-B14F-4D97-AF65-F5344CB8AC3E}">
        <p14:creationId xmlns:p14="http://schemas.microsoft.com/office/powerpoint/2010/main" val="167026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Ethics</a:t>
            </a:r>
          </a:p>
        </p:txBody>
      </p:sp>
      <p:sp>
        <p:nvSpPr>
          <p:cNvPr id="4" name="Content Placeholder 3"/>
          <p:cNvSpPr>
            <a:spLocks noGrp="1"/>
          </p:cNvSpPr>
          <p:nvPr>
            <p:ph idx="13"/>
          </p:nvPr>
        </p:nvSpPr>
        <p:spPr>
          <a:xfrm>
            <a:off x="3810000" y="1555643"/>
            <a:ext cx="4876800" cy="2254357"/>
          </a:xfrm>
        </p:spPr>
        <p:txBody>
          <a:bodyPr/>
          <a:lstStyle/>
          <a:p>
            <a:r>
              <a:rPr lang="en-US" sz="2400" b="1" dirty="0"/>
              <a:t>Learning Objective</a:t>
            </a:r>
            <a:r>
              <a:rPr lang="en-US" sz="2400" dirty="0"/>
              <a:t>: Describe how computer ethics affect the use of information systems and discuss the ethical concerns associated with information privacy and intellectual property.</a:t>
            </a:r>
          </a:p>
        </p:txBody>
      </p:sp>
      <p:sp>
        <p:nvSpPr>
          <p:cNvPr id="7" name="Content Placeholder 3"/>
          <p:cNvSpPr txBox="1">
            <a:spLocks/>
          </p:cNvSpPr>
          <p:nvPr/>
        </p:nvSpPr>
        <p:spPr>
          <a:xfrm>
            <a:off x="457200" y="4500546"/>
            <a:ext cx="8229600" cy="1676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r>
              <a:rPr lang="en-US" sz="2400" dirty="0"/>
              <a:t>Information Privacy</a:t>
            </a:r>
          </a:p>
          <a:p>
            <a:r>
              <a:rPr lang="en-US" sz="2400" dirty="0"/>
              <a:t>Intellectual Property</a:t>
            </a:r>
          </a:p>
          <a:p>
            <a:r>
              <a:rPr lang="en-US" sz="2400" dirty="0"/>
              <a:t>The Need for a Code of Ethical Conduct</a:t>
            </a: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4231" y="1425890"/>
            <a:ext cx="2898569" cy="2954491"/>
          </a:xfrm>
        </p:spPr>
      </p:pic>
    </p:spTree>
    <p:extLst>
      <p:ext uri="{BB962C8B-B14F-4D97-AF65-F5344CB8AC3E}">
        <p14:creationId xmlns:p14="http://schemas.microsoft.com/office/powerpoint/2010/main" val="257977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Ethics</a:t>
            </a:r>
          </a:p>
        </p:txBody>
      </p:sp>
      <p:sp>
        <p:nvSpPr>
          <p:cNvPr id="3" name="Content Placeholder 2"/>
          <p:cNvSpPr>
            <a:spLocks noGrp="1"/>
          </p:cNvSpPr>
          <p:nvPr>
            <p:ph idx="1"/>
          </p:nvPr>
        </p:nvSpPr>
        <p:spPr>
          <a:xfrm>
            <a:off x="457200" y="1600201"/>
            <a:ext cx="8229600" cy="1447800"/>
          </a:xfrm>
        </p:spPr>
        <p:txBody>
          <a:bodyPr/>
          <a:lstStyle/>
          <a:p>
            <a:pPr marL="0" indent="0" algn="ctr">
              <a:buNone/>
            </a:pPr>
            <a:r>
              <a:rPr lang="en-US" sz="3200" dirty="0"/>
              <a:t>“Describes the moral issues and standards of conduct as they pertain to the use of information systems”</a:t>
            </a:r>
          </a:p>
        </p:txBody>
      </p:sp>
      <p:sp>
        <p:nvSpPr>
          <p:cNvPr id="4" name="Content Placeholder 3"/>
          <p:cNvSpPr>
            <a:spLocks noGrp="1"/>
          </p:cNvSpPr>
          <p:nvPr>
            <p:ph idx="13"/>
          </p:nvPr>
        </p:nvSpPr>
        <p:spPr>
          <a:xfrm>
            <a:off x="457200" y="3335550"/>
            <a:ext cx="8229600" cy="2790613"/>
          </a:xfrm>
        </p:spPr>
        <p:txBody>
          <a:bodyPr/>
          <a:lstStyle/>
          <a:p>
            <a:r>
              <a:rPr lang="en-US" sz="3200" dirty="0"/>
              <a:t>Collecting and analyzing user data may have negative impacts</a:t>
            </a:r>
          </a:p>
          <a:p>
            <a:pPr lvl="1"/>
            <a:r>
              <a:rPr lang="en-US" sz="2800" dirty="0"/>
              <a:t>Social decay</a:t>
            </a:r>
          </a:p>
          <a:p>
            <a:pPr lvl="1"/>
            <a:r>
              <a:rPr lang="en-US" sz="2800" dirty="0"/>
              <a:t>Increased consumerism</a:t>
            </a:r>
          </a:p>
          <a:p>
            <a:pPr lvl="1"/>
            <a:r>
              <a:rPr lang="en-US" sz="2800" dirty="0"/>
              <a:t>Loss of privacy</a:t>
            </a:r>
          </a:p>
        </p:txBody>
      </p:sp>
    </p:spTree>
    <p:extLst>
      <p:ext uri="{BB962C8B-B14F-4D97-AF65-F5344CB8AC3E}">
        <p14:creationId xmlns:p14="http://schemas.microsoft.com/office/powerpoint/2010/main" val="412581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Richard O. Mason: “PAPA” Ethical Concerns—Privacy, Accuracy, Property, and Accessibility</a:t>
            </a:r>
          </a:p>
        </p:txBody>
      </p:sp>
      <p:sp>
        <p:nvSpPr>
          <p:cNvPr id="3" name="Content Placeholder 2"/>
          <p:cNvSpPr>
            <a:spLocks noGrp="1"/>
          </p:cNvSpPr>
          <p:nvPr>
            <p:ph idx="1"/>
          </p:nvPr>
        </p:nvSpPr>
        <p:spPr>
          <a:xfrm>
            <a:off x="457200" y="1600200"/>
            <a:ext cx="8229600" cy="4648200"/>
          </a:xfrm>
        </p:spPr>
        <p:txBody>
          <a:bodyPr/>
          <a:lstStyle/>
          <a:p>
            <a:r>
              <a:rPr lang="en-US" sz="2200" dirty="0"/>
              <a:t>Privacy: What information an individual should have to reveal to others in the workplace or through transactions?</a:t>
            </a:r>
          </a:p>
          <a:p>
            <a:r>
              <a:rPr lang="en-US" sz="2200" dirty="0"/>
              <a:t>Accuracy: Are individuals able to access data collected about them, check for accuracy, and request correction of inaccuracies?</a:t>
            </a:r>
          </a:p>
          <a:p>
            <a:r>
              <a:rPr lang="en-US" sz="2200" dirty="0"/>
              <a:t>Property: Company that maintains data/databases kept on individuals, and can sell the information as long as it doesn’t violate stated privacy policies when gathering the data</a:t>
            </a:r>
          </a:p>
          <a:p>
            <a:r>
              <a:rPr lang="en-US" sz="2200" dirty="0"/>
              <a:t>Accessibility: Company needs to ensure proper hiring, training, and supervision of employees who have access to the data and implement the necessary software and hardware security safeguards.</a:t>
            </a:r>
          </a:p>
        </p:txBody>
      </p:sp>
    </p:spTree>
    <p:extLst>
      <p:ext uri="{BB962C8B-B14F-4D97-AF65-F5344CB8AC3E}">
        <p14:creationId xmlns:p14="http://schemas.microsoft.com/office/powerpoint/2010/main" val="2975915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p:sp>
        <p:nvSpPr>
          <p:cNvPr id="3" name="Content Placeholder 2"/>
          <p:cNvSpPr>
            <a:spLocks noGrp="1"/>
          </p:cNvSpPr>
          <p:nvPr>
            <p:ph idx="1"/>
          </p:nvPr>
        </p:nvSpPr>
        <p:spPr>
          <a:xfrm>
            <a:off x="458190" y="1524000"/>
            <a:ext cx="4419600" cy="4503676"/>
          </a:xfrm>
        </p:spPr>
        <p:txBody>
          <a:bodyPr/>
          <a:lstStyle/>
          <a:p>
            <a:r>
              <a:rPr lang="en-US" sz="1800" dirty="0"/>
              <a:t>Privacy on the Web</a:t>
            </a:r>
          </a:p>
          <a:p>
            <a:pPr lvl="1"/>
            <a:r>
              <a:rPr lang="en-US" dirty="0"/>
              <a:t>Who owns the computerized information about people?  Answer: the company that maintains the database of customers is free to sell it…within limits</a:t>
            </a:r>
          </a:p>
          <a:p>
            <a:r>
              <a:rPr lang="en-US" sz="1800" dirty="0"/>
              <a:t>E-mail Privacy</a:t>
            </a:r>
          </a:p>
          <a:p>
            <a:pPr lvl="1"/>
            <a:r>
              <a:rPr lang="en-US" dirty="0"/>
              <a:t>Legally, there is no right to e-mail privacy</a:t>
            </a:r>
          </a:p>
          <a:p>
            <a:pPr lvl="1"/>
            <a:r>
              <a:rPr lang="en-US" dirty="0"/>
              <a:t>Electronic Communications Privacy Act (ECPA), passed in 1986, protects phone conversations, but not e-mail</a:t>
            </a:r>
          </a:p>
          <a:p>
            <a:r>
              <a:rPr lang="en-US" sz="1800" dirty="0"/>
              <a:t>Protecting your Privacy</a:t>
            </a:r>
          </a:p>
          <a:p>
            <a:pPr lvl="1"/>
            <a:r>
              <a:rPr lang="en-US" dirty="0"/>
              <a:t>U.S. FTC Fair Information Practice Principles notice/awareness, choice/consent, access/participation, integrity/security, enforcement/redress</a:t>
            </a:r>
          </a:p>
        </p:txBody>
      </p:sp>
      <p:pic>
        <p:nvPicPr>
          <p:cNvPr id="7" name="Content Placeholder 6"/>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022034" y="3124200"/>
            <a:ext cx="3283766" cy="2382686"/>
          </a:xfrm>
        </p:spPr>
      </p:pic>
      <p:sp>
        <p:nvSpPr>
          <p:cNvPr id="5" name="Content Placeholder 3"/>
          <p:cNvSpPr txBox="1">
            <a:spLocks/>
          </p:cNvSpPr>
          <p:nvPr/>
        </p:nvSpPr>
        <p:spPr>
          <a:xfrm>
            <a:off x="5334000" y="2590800"/>
            <a:ext cx="2438400"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1200" dirty="0"/>
              <a:t>The database of intentions.  Source: Based on Batelle (2010)</a:t>
            </a:r>
          </a:p>
          <a:p>
            <a:pPr marL="0" indent="0">
              <a:buNone/>
            </a:pPr>
            <a:endParaRPr lang="en-US" sz="1200" dirty="0"/>
          </a:p>
        </p:txBody>
      </p:sp>
    </p:spTree>
    <p:extLst>
      <p:ext uri="{BB962C8B-B14F-4D97-AF65-F5344CB8AC3E}">
        <p14:creationId xmlns:p14="http://schemas.microsoft.com/office/powerpoint/2010/main" val="188238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 Today</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8353" y="1600200"/>
            <a:ext cx="2123693" cy="2163763"/>
          </a:xfrm>
        </p:spPr>
      </p:pic>
      <p:sp>
        <p:nvSpPr>
          <p:cNvPr id="4" name="Content Placeholder 3"/>
          <p:cNvSpPr>
            <a:spLocks noGrp="1"/>
          </p:cNvSpPr>
          <p:nvPr>
            <p:ph idx="13"/>
          </p:nvPr>
        </p:nvSpPr>
        <p:spPr>
          <a:xfrm>
            <a:off x="3048000" y="1600200"/>
            <a:ext cx="5410200" cy="2163763"/>
          </a:xfrm>
        </p:spPr>
        <p:txBody>
          <a:bodyPr/>
          <a:lstStyle/>
          <a:p>
            <a:r>
              <a:rPr lang="en-US" sz="2400" b="1" dirty="0"/>
              <a:t>Learning Objective</a:t>
            </a:r>
            <a:r>
              <a:rPr lang="en-US" sz="2400" dirty="0"/>
              <a:t>: Describe the characteristics of the digital world, contemporary societal issues of the digital world, and IT megatrends shaping the digital future. </a:t>
            </a:r>
          </a:p>
        </p:txBody>
      </p:sp>
      <p:sp>
        <p:nvSpPr>
          <p:cNvPr id="7" name="Content Placeholder 3"/>
          <p:cNvSpPr txBox="1">
            <a:spLocks/>
          </p:cNvSpPr>
          <p:nvPr/>
        </p:nvSpPr>
        <p:spPr>
          <a:xfrm>
            <a:off x="538353" y="4051511"/>
            <a:ext cx="7919847" cy="17526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r>
              <a:rPr lang="en-US" sz="2200" dirty="0"/>
              <a:t>The Emergence of the Digital World</a:t>
            </a:r>
          </a:p>
          <a:p>
            <a:r>
              <a:rPr lang="en-US" sz="2200" dirty="0"/>
              <a:t>Globalization and Societal Issues in the Digital World</a:t>
            </a:r>
          </a:p>
          <a:p>
            <a:r>
              <a:rPr lang="en-US" sz="2200" dirty="0"/>
              <a:t>Five IT Megatrends That Shape the Digital World</a:t>
            </a:r>
          </a:p>
        </p:txBody>
      </p:sp>
    </p:spTree>
    <p:extLst>
      <p:ext uri="{BB962C8B-B14F-4D97-AF65-F5344CB8AC3E}">
        <p14:creationId xmlns:p14="http://schemas.microsoft.com/office/powerpoint/2010/main" val="3510644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a:t>
            </a:r>
          </a:p>
        </p:txBody>
      </p:sp>
      <p:sp>
        <p:nvSpPr>
          <p:cNvPr id="3" name="Content Placeholder 2"/>
          <p:cNvSpPr>
            <a:spLocks noGrp="1"/>
          </p:cNvSpPr>
          <p:nvPr>
            <p:ph idx="1"/>
          </p:nvPr>
        </p:nvSpPr>
        <p:spPr>
          <a:xfrm>
            <a:off x="457200" y="1600200"/>
            <a:ext cx="3810000" cy="4495800"/>
          </a:xfrm>
        </p:spPr>
        <p:txBody>
          <a:bodyPr/>
          <a:lstStyle/>
          <a:p>
            <a:r>
              <a:rPr lang="en-US" sz="2400" dirty="0"/>
              <a:t>Copying digital music is almost effortless</a:t>
            </a:r>
          </a:p>
          <a:p>
            <a:r>
              <a:rPr lang="en-US" sz="2400" dirty="0"/>
              <a:t>In many non-Western societies, using someone else’s work is considered praise for the creator</a:t>
            </a:r>
          </a:p>
          <a:p>
            <a:r>
              <a:rPr lang="en-US" sz="2400" dirty="0"/>
              <a:t>Using another’s work without purchase or attribution has significant legal and ethical ramifications</a:t>
            </a:r>
          </a:p>
        </p:txBody>
      </p:sp>
      <p:pic>
        <p:nvPicPr>
          <p:cNvPr id="6" name="Content Placeholder 5"/>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495800" y="2286000"/>
            <a:ext cx="4191000" cy="2632955"/>
          </a:xfrm>
        </p:spPr>
      </p:pic>
    </p:spTree>
    <p:extLst>
      <p:ext uri="{BB962C8B-B14F-4D97-AF65-F5344CB8AC3E}">
        <p14:creationId xmlns:p14="http://schemas.microsoft.com/office/powerpoint/2010/main" val="2364427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a Code of Ethical Conduct: Computer Ethics Institute Guidelines</a:t>
            </a:r>
          </a:p>
        </p:txBody>
      </p:sp>
      <p:sp>
        <p:nvSpPr>
          <p:cNvPr id="3" name="Content Placeholder 2"/>
          <p:cNvSpPr>
            <a:spLocks noGrp="1"/>
          </p:cNvSpPr>
          <p:nvPr>
            <p:ph idx="1"/>
          </p:nvPr>
        </p:nvSpPr>
        <p:spPr>
          <a:xfrm>
            <a:off x="461158" y="1676400"/>
            <a:ext cx="8229600" cy="4525963"/>
          </a:xfrm>
        </p:spPr>
        <p:txBody>
          <a:bodyPr/>
          <a:lstStyle/>
          <a:p>
            <a:r>
              <a:rPr lang="en-US" sz="2000" dirty="0"/>
              <a:t>The guidelines prohibit:</a:t>
            </a:r>
          </a:p>
          <a:p>
            <a:pPr lvl="1"/>
            <a:r>
              <a:rPr lang="en-US" dirty="0"/>
              <a:t>Using a computer to harm others</a:t>
            </a:r>
          </a:p>
          <a:p>
            <a:pPr lvl="1"/>
            <a:r>
              <a:rPr lang="en-US" dirty="0"/>
              <a:t>Interfering with other people’s computer work</a:t>
            </a:r>
          </a:p>
          <a:p>
            <a:pPr lvl="1"/>
            <a:r>
              <a:rPr lang="en-US" dirty="0"/>
              <a:t>Snooping in other people’s files</a:t>
            </a:r>
          </a:p>
          <a:p>
            <a:pPr lvl="1"/>
            <a:r>
              <a:rPr lang="en-US" dirty="0"/>
              <a:t>Using a computer to steal</a:t>
            </a:r>
          </a:p>
          <a:p>
            <a:pPr lvl="1"/>
            <a:r>
              <a:rPr lang="en-US" dirty="0"/>
              <a:t>Using a computer to bear false witness</a:t>
            </a:r>
          </a:p>
          <a:p>
            <a:pPr lvl="1"/>
            <a:r>
              <a:rPr lang="en-US" dirty="0"/>
              <a:t>Copyright or using proprietary software without paying for it</a:t>
            </a:r>
          </a:p>
          <a:p>
            <a:pPr lvl="1"/>
            <a:r>
              <a:rPr lang="en-US" dirty="0"/>
              <a:t>Using other people’s computer resources without authorization or compensation</a:t>
            </a:r>
          </a:p>
          <a:p>
            <a:pPr lvl="1"/>
            <a:r>
              <a:rPr lang="en-US" dirty="0"/>
              <a:t>Appropriating other people’s intellectual output</a:t>
            </a:r>
          </a:p>
          <a:p>
            <a:r>
              <a:rPr lang="en-US" sz="2000" dirty="0"/>
              <a:t>The Guidelines recommend:</a:t>
            </a:r>
          </a:p>
          <a:p>
            <a:pPr lvl="1"/>
            <a:r>
              <a:rPr lang="en-US" dirty="0"/>
              <a:t>Thinking about social consequences of programs you write and systems you design</a:t>
            </a:r>
          </a:p>
          <a:p>
            <a:pPr lvl="1"/>
            <a:r>
              <a:rPr lang="en-US" dirty="0"/>
              <a:t>Using a computer in ways that show consideration and respect for others</a:t>
            </a:r>
          </a:p>
        </p:txBody>
      </p:sp>
    </p:spTree>
    <p:extLst>
      <p:ext uri="{BB962C8B-B14F-4D97-AF65-F5344CB8AC3E}">
        <p14:creationId xmlns:p14="http://schemas.microsoft.com/office/powerpoint/2010/main" val="4052567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097280"/>
          </a:xfrm>
        </p:spPr>
        <p:txBody>
          <a:bodyPr/>
          <a:lstStyle/>
          <a:p>
            <a:pPr algn="ctr"/>
            <a:r>
              <a:rPr lang="en-US" dirty="0"/>
              <a:t>END OF CHAPTER CONTENT</a:t>
            </a:r>
          </a:p>
        </p:txBody>
      </p:sp>
    </p:spTree>
    <p:extLst>
      <p:ext uri="{BB962C8B-B14F-4D97-AF65-F5344CB8AC3E}">
        <p14:creationId xmlns:p14="http://schemas.microsoft.com/office/powerpoint/2010/main" val="75721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in the Digital World: Open Innovation</a:t>
            </a:r>
          </a:p>
        </p:txBody>
      </p:sp>
      <p:sp>
        <p:nvSpPr>
          <p:cNvPr id="3" name="Content Placeholder 2"/>
          <p:cNvSpPr>
            <a:spLocks noGrp="1"/>
          </p:cNvSpPr>
          <p:nvPr>
            <p:ph idx="1"/>
          </p:nvPr>
        </p:nvSpPr>
        <p:spPr/>
        <p:txBody>
          <a:bodyPr/>
          <a:lstStyle/>
          <a:p>
            <a:r>
              <a:rPr lang="en-US" sz="2200" dirty="0"/>
              <a:t>Traditional Innovation—</a:t>
            </a:r>
            <a:r>
              <a:rPr lang="en-US" sz="2400" dirty="0"/>
              <a:t>	</a:t>
            </a:r>
          </a:p>
          <a:p>
            <a:pPr lvl="1"/>
            <a:r>
              <a:rPr lang="en-US" sz="1800" dirty="0"/>
              <a:t>Conduct applied research and development is secret at great expense</a:t>
            </a:r>
          </a:p>
          <a:p>
            <a:pPr lvl="1"/>
            <a:r>
              <a:rPr lang="en-US" sz="1800" dirty="0"/>
              <a:t>Time and complexity involved in bureaucratic process left actual research out of date and out of touch with reality</a:t>
            </a:r>
          </a:p>
          <a:p>
            <a:pPr lvl="1"/>
            <a:r>
              <a:rPr lang="en-US" sz="1800" dirty="0"/>
              <a:t>Results? Products developed failed due to being years late and no longer relevant</a:t>
            </a:r>
          </a:p>
          <a:p>
            <a:r>
              <a:rPr lang="en-US" sz="2200" dirty="0"/>
              <a:t>Open Innovation—</a:t>
            </a:r>
          </a:p>
          <a:p>
            <a:pPr lvl="1"/>
            <a:r>
              <a:rPr lang="en-US" sz="1800" dirty="0"/>
              <a:t>Open R&amp;D to customers, suppliers, other companies working together</a:t>
            </a:r>
          </a:p>
          <a:p>
            <a:pPr lvl="1"/>
            <a:r>
              <a:rPr lang="en-US" sz="1800" dirty="0"/>
              <a:t>Results?</a:t>
            </a:r>
            <a:r>
              <a:rPr lang="en-US" sz="2000" dirty="0"/>
              <a:t> </a:t>
            </a:r>
          </a:p>
          <a:p>
            <a:pPr lvl="2"/>
            <a:r>
              <a:rPr lang="en-US" dirty="0"/>
              <a:t>Starbucks introduced “My Starbucks Idea” where customers post ideas</a:t>
            </a:r>
          </a:p>
          <a:p>
            <a:pPr lvl="2"/>
            <a:r>
              <a:rPr lang="en-US" dirty="0"/>
              <a:t>Dell’s “IdeaStorm” resulted in 37,000 ideas posted of which 550 were implemented</a:t>
            </a:r>
          </a:p>
          <a:p>
            <a:pPr lvl="1"/>
            <a:endParaRPr lang="en-US" sz="2000" dirty="0"/>
          </a:p>
        </p:txBody>
      </p:sp>
    </p:spTree>
    <p:extLst>
      <p:ext uri="{BB962C8B-B14F-4D97-AF65-F5344CB8AC3E}">
        <p14:creationId xmlns:p14="http://schemas.microsoft.com/office/powerpoint/2010/main" val="219308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Attractions: Memory Crystals</a:t>
            </a:r>
          </a:p>
        </p:txBody>
      </p:sp>
      <p:sp>
        <p:nvSpPr>
          <p:cNvPr id="3" name="Content Placeholder 2"/>
          <p:cNvSpPr>
            <a:spLocks noGrp="1"/>
          </p:cNvSpPr>
          <p:nvPr>
            <p:ph idx="1"/>
          </p:nvPr>
        </p:nvSpPr>
        <p:spPr/>
        <p:txBody>
          <a:bodyPr/>
          <a:lstStyle/>
          <a:p>
            <a:r>
              <a:rPr lang="en-US" sz="2200" dirty="0"/>
              <a:t>In sci-fi, characters use devices that resemble large crystals</a:t>
            </a:r>
          </a:p>
          <a:p>
            <a:r>
              <a:rPr lang="en-US" sz="2200" dirty="0"/>
              <a:t>Now a realty, researchers at University of Southampton (UK) have created a nanostructured glass storage device</a:t>
            </a:r>
          </a:p>
          <a:p>
            <a:r>
              <a:rPr lang="en-US" sz="2200" dirty="0"/>
              <a:t>Technique uses self-assembling nanostructures written into fused quartz using tiny femtosecond (one-quadrillionth, or one millionth of one-billionth, of a second) laser light pulses</a:t>
            </a:r>
          </a:p>
          <a:p>
            <a:r>
              <a:rPr lang="en-US" sz="2200" dirty="0"/>
              <a:t>Data are encoded into 5 dimensions (height, length, width, position, and orientation)</a:t>
            </a:r>
          </a:p>
          <a:p>
            <a:r>
              <a:rPr lang="en-US" sz="2200" dirty="0"/>
              <a:t>Results? Allows massive amounts of data to be stored for long periods of time in an indestructible format thus preserving our civilization</a:t>
            </a:r>
          </a:p>
        </p:txBody>
      </p:sp>
    </p:spTree>
    <p:extLst>
      <p:ext uri="{BB962C8B-B14F-4D97-AF65-F5344CB8AC3E}">
        <p14:creationId xmlns:p14="http://schemas.microsoft.com/office/powerpoint/2010/main" val="461288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 Wearable Technology</a:t>
            </a:r>
          </a:p>
        </p:txBody>
      </p:sp>
      <p:sp>
        <p:nvSpPr>
          <p:cNvPr id="3" name="Content Placeholder 2"/>
          <p:cNvSpPr>
            <a:spLocks noGrp="1"/>
          </p:cNvSpPr>
          <p:nvPr>
            <p:ph idx="1"/>
          </p:nvPr>
        </p:nvSpPr>
        <p:spPr>
          <a:xfrm>
            <a:off x="457200" y="1676400"/>
            <a:ext cx="8229600" cy="4191000"/>
          </a:xfrm>
        </p:spPr>
        <p:txBody>
          <a:bodyPr/>
          <a:lstStyle/>
          <a:p>
            <a:r>
              <a:rPr lang="en-US" sz="2800" dirty="0"/>
              <a:t>Wearable technology = clothing or accessories that incorporate electronic technologies</a:t>
            </a:r>
          </a:p>
          <a:p>
            <a:pPr lvl="1"/>
            <a:r>
              <a:rPr lang="en-US" sz="2400" dirty="0"/>
              <a:t>Examples include:</a:t>
            </a:r>
          </a:p>
          <a:p>
            <a:pPr lvl="2"/>
            <a:r>
              <a:rPr lang="en-US" sz="2000" dirty="0"/>
              <a:t>Smart watches</a:t>
            </a:r>
          </a:p>
          <a:p>
            <a:pPr lvl="2"/>
            <a:r>
              <a:rPr lang="en-US" sz="2000" dirty="0"/>
              <a:t>Fitness trackers (Fitbit)</a:t>
            </a:r>
          </a:p>
          <a:p>
            <a:pPr lvl="2"/>
            <a:r>
              <a:rPr lang="en-US" sz="2000" dirty="0"/>
              <a:t>Google Glass</a:t>
            </a:r>
          </a:p>
          <a:p>
            <a:pPr lvl="2"/>
            <a:r>
              <a:rPr lang="en-US" sz="2000" dirty="0"/>
              <a:t>Oculus VT (Facebook)</a:t>
            </a:r>
          </a:p>
          <a:p>
            <a:pPr lvl="1"/>
            <a:r>
              <a:rPr lang="en-US" sz="2400" dirty="0"/>
              <a:t>Exiting and futuristic</a:t>
            </a:r>
          </a:p>
          <a:p>
            <a:pPr lvl="1"/>
            <a:r>
              <a:rPr lang="en-US" sz="2400" dirty="0"/>
              <a:t>Bit, privacy, and infrastructures issues abound</a:t>
            </a:r>
          </a:p>
        </p:txBody>
      </p:sp>
    </p:spTree>
    <p:extLst>
      <p:ext uri="{BB962C8B-B14F-4D97-AF65-F5344CB8AC3E}">
        <p14:creationId xmlns:p14="http://schemas.microsoft.com/office/powerpoint/2010/main" val="2977036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IT: The Green Internet of Things</a:t>
            </a:r>
          </a:p>
        </p:txBody>
      </p:sp>
      <p:sp>
        <p:nvSpPr>
          <p:cNvPr id="3" name="Content Placeholder 2"/>
          <p:cNvSpPr>
            <a:spLocks noGrp="1"/>
          </p:cNvSpPr>
          <p:nvPr>
            <p:ph idx="1"/>
          </p:nvPr>
        </p:nvSpPr>
        <p:spPr/>
        <p:txBody>
          <a:bodyPr/>
          <a:lstStyle/>
          <a:p>
            <a:r>
              <a:rPr lang="en-US" sz="1800" dirty="0"/>
              <a:t>Past technologies have disrupted business and society for the past several decades</a:t>
            </a:r>
          </a:p>
          <a:p>
            <a:r>
              <a:rPr lang="en-US" sz="1800" dirty="0"/>
              <a:t>Next up? Green IT (for green computing) refers to the practice of using computing resources more efficiently to reduce environmental impacts</a:t>
            </a:r>
          </a:p>
          <a:p>
            <a:r>
              <a:rPr lang="en-US" sz="1800" dirty="0"/>
              <a:t>The Internet of Things (IoT) brings connectivity and IT to the forefront again poised to revolutionize business and society</a:t>
            </a:r>
          </a:p>
          <a:p>
            <a:r>
              <a:rPr lang="en-US" sz="1800" dirty="0"/>
              <a:t>New technologies designed for low power consumption</a:t>
            </a:r>
          </a:p>
          <a:p>
            <a:r>
              <a:rPr lang="en-US" sz="1800" dirty="0"/>
              <a:t>Now, a device just needs to be connected to the Internet to be able to collect and transmit sensory data</a:t>
            </a:r>
          </a:p>
          <a:p>
            <a:r>
              <a:rPr lang="en-US" sz="1800" dirty="0"/>
              <a:t>Internet technologies have disrupted many businesses and social processes by changing the scope and scale of interactions between people</a:t>
            </a:r>
          </a:p>
        </p:txBody>
      </p:sp>
    </p:spTree>
    <p:extLst>
      <p:ext uri="{BB962C8B-B14F-4D97-AF65-F5344CB8AC3E}">
        <p14:creationId xmlns:p14="http://schemas.microsoft.com/office/powerpoint/2010/main" val="4159488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Matters: Ransomware</a:t>
            </a:r>
          </a:p>
        </p:txBody>
      </p:sp>
      <p:sp>
        <p:nvSpPr>
          <p:cNvPr id="3" name="Content Placeholder 2"/>
          <p:cNvSpPr>
            <a:spLocks noGrp="1"/>
          </p:cNvSpPr>
          <p:nvPr>
            <p:ph idx="1"/>
          </p:nvPr>
        </p:nvSpPr>
        <p:spPr/>
        <p:txBody>
          <a:bodyPr/>
          <a:lstStyle/>
          <a:p>
            <a:r>
              <a:rPr lang="en-US" sz="2000" dirty="0"/>
              <a:t>Security of our business and professional lives are more important than ever as we live in an online world</a:t>
            </a:r>
          </a:p>
          <a:p>
            <a:r>
              <a:rPr lang="en-US" sz="2000" dirty="0"/>
              <a:t>One new tactic, ransomware, seeks to extract money from victims by planting a virus that renders data on computers useless until a ransom is paid resulting in the release of the virus</a:t>
            </a:r>
          </a:p>
          <a:p>
            <a:r>
              <a:rPr lang="en-US" sz="2000" dirty="0"/>
              <a:t>Examples of the ransomware virus—</a:t>
            </a:r>
          </a:p>
          <a:p>
            <a:pPr lvl="1"/>
            <a:r>
              <a:rPr lang="en-US" dirty="0"/>
              <a:t>Hollywood Presbyterian Medical Center at Los Angeles was forced to pay $17,000 ransom after its network was broadly infected</a:t>
            </a:r>
          </a:p>
          <a:p>
            <a:pPr lvl="1"/>
            <a:r>
              <a:rPr lang="en-US" dirty="0"/>
              <a:t>Another hospital in Ottawa decided not to pay the ransom and simply uploaded data that had been backed up (after cleaning off the virus)</a:t>
            </a:r>
          </a:p>
          <a:p>
            <a:r>
              <a:rPr lang="en-US" sz="2000" dirty="0"/>
              <a:t>With threats like ransomware becoming increasingly prevalent, individuals and organizations will need to better avoid potential infections</a:t>
            </a:r>
          </a:p>
        </p:txBody>
      </p:sp>
    </p:spTree>
    <p:extLst>
      <p:ext uri="{BB962C8B-B14F-4D97-AF65-F5344CB8AC3E}">
        <p14:creationId xmlns:p14="http://schemas.microsoft.com/office/powerpoint/2010/main" val="1903253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 Technology Addiction</a:t>
            </a:r>
          </a:p>
        </p:txBody>
      </p:sp>
      <p:sp>
        <p:nvSpPr>
          <p:cNvPr id="3" name="Content Placeholder 2"/>
          <p:cNvSpPr>
            <a:spLocks noGrp="1"/>
          </p:cNvSpPr>
          <p:nvPr>
            <p:ph idx="1"/>
          </p:nvPr>
        </p:nvSpPr>
        <p:spPr/>
        <p:txBody>
          <a:bodyPr/>
          <a:lstStyle/>
          <a:p>
            <a:r>
              <a:rPr lang="en-US" sz="1800" dirty="0"/>
              <a:t>In 2015, the average person in the UK spent almost 10 hours consuming media each day</a:t>
            </a:r>
          </a:p>
          <a:p>
            <a:r>
              <a:rPr lang="en-US" sz="1800" dirty="0"/>
              <a:t>With more and more technology, doctors now argue that we are now becoming addicted (Dopamine, the brain chemical associated with pleasure) when stimulated by interacting online</a:t>
            </a:r>
          </a:p>
          <a:p>
            <a:r>
              <a:rPr lang="en-US" sz="1800" dirty="0"/>
              <a:t>Being plugged-in to technology all the time reduces the brain’s ability to relax</a:t>
            </a:r>
          </a:p>
          <a:p>
            <a:r>
              <a:rPr lang="en-US" sz="1800" dirty="0"/>
              <a:t>We are now consume the equivalent of 125 newspapers a day (five times greater than 30 years ago)</a:t>
            </a:r>
          </a:p>
          <a:p>
            <a:r>
              <a:rPr lang="en-US" sz="1800" dirty="0"/>
              <a:t>A Microsoft study indicates that our attention span has fallen from an average of 12 seconds at the turn of the century to 8 seconds</a:t>
            </a:r>
          </a:p>
          <a:p>
            <a:r>
              <a:rPr lang="en-US" sz="1800" dirty="0"/>
              <a:t>How can the situation be improved?  Turn off our gadgets for a while each day, eat right, stay hydrated, work-out regularly, get enough sleep</a:t>
            </a:r>
            <a:endParaRPr lang="en-US" sz="2000" dirty="0"/>
          </a:p>
        </p:txBody>
      </p:sp>
    </p:spTree>
    <p:extLst>
      <p:ext uri="{BB962C8B-B14F-4D97-AF65-F5344CB8AC3E}">
        <p14:creationId xmlns:p14="http://schemas.microsoft.com/office/powerpoint/2010/main" val="4245342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 The Social and Environmental Costs of the Newest Gadgets</a:t>
            </a:r>
          </a:p>
        </p:txBody>
      </p:sp>
      <p:sp>
        <p:nvSpPr>
          <p:cNvPr id="3" name="Content Placeholder 2"/>
          <p:cNvSpPr>
            <a:spLocks noGrp="1"/>
          </p:cNvSpPr>
          <p:nvPr>
            <p:ph idx="1"/>
          </p:nvPr>
        </p:nvSpPr>
        <p:spPr/>
        <p:txBody>
          <a:bodyPr/>
          <a:lstStyle/>
          <a:p>
            <a:r>
              <a:rPr lang="en-US" sz="1800" dirty="0"/>
              <a:t>Ethical dilemmas are faced every day involving choosing between two options, each of which involves breaking a moral imperative</a:t>
            </a:r>
          </a:p>
          <a:p>
            <a:r>
              <a:rPr lang="en-US" sz="1800" dirty="0"/>
              <a:t>For most, no definite solutions are available thus we should think about the consequences of the actions involved in terms of benefits and harm</a:t>
            </a:r>
          </a:p>
          <a:p>
            <a:r>
              <a:rPr lang="en-US" sz="1800" dirty="0"/>
              <a:t>Example: Apple</a:t>
            </a:r>
          </a:p>
          <a:p>
            <a:pPr lvl="1"/>
            <a:r>
              <a:rPr lang="en-US" dirty="0"/>
              <a:t>Products are designed in California and assembled in China</a:t>
            </a:r>
          </a:p>
          <a:p>
            <a:pPr lvl="1"/>
            <a:r>
              <a:rPr lang="en-US" dirty="0"/>
              <a:t>Chinese workers pushed to work long hours resulting in over 50,000 resignations per month and up to 14 suicides</a:t>
            </a:r>
          </a:p>
          <a:p>
            <a:pPr lvl="1"/>
            <a:r>
              <a:rPr lang="en-US" dirty="0"/>
              <a:t>Audit revealed factory workers worked excessive overtime and faced health and safety issues</a:t>
            </a:r>
          </a:p>
          <a:p>
            <a:r>
              <a:rPr lang="en-US" sz="1800" dirty="0"/>
              <a:t>Apple’s CEO faced a number of dilemmas related to profit maximization</a:t>
            </a:r>
          </a:p>
          <a:p>
            <a:r>
              <a:rPr lang="en-US" sz="1800" dirty="0"/>
              <a:t>Many Chinese workers seek to work a few months for Apple rather than farm for the entire year</a:t>
            </a:r>
          </a:p>
        </p:txBody>
      </p:sp>
    </p:spTree>
    <p:extLst>
      <p:ext uri="{BB962C8B-B14F-4D97-AF65-F5344CB8AC3E}">
        <p14:creationId xmlns:p14="http://schemas.microsoft.com/office/powerpoint/2010/main" val="177103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Emergence of the Digital World</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9796" y="1453975"/>
            <a:ext cx="3464407" cy="2438400"/>
          </a:xfrm>
        </p:spPr>
      </p:pic>
      <p:sp>
        <p:nvSpPr>
          <p:cNvPr id="4" name="Content Placeholder 3"/>
          <p:cNvSpPr>
            <a:spLocks noGrp="1"/>
          </p:cNvSpPr>
          <p:nvPr>
            <p:ph idx="13"/>
          </p:nvPr>
        </p:nvSpPr>
        <p:spPr>
          <a:xfrm>
            <a:off x="457200" y="4047553"/>
            <a:ext cx="8229600" cy="2163763"/>
          </a:xfrm>
        </p:spPr>
        <p:txBody>
          <a:bodyPr/>
          <a:lstStyle/>
          <a:p>
            <a:r>
              <a:rPr lang="en-US" sz="2000" dirty="0"/>
              <a:t>The proliferation of mobile devices such as smart phones, tablets, and iPads are all around us</a:t>
            </a:r>
          </a:p>
          <a:p>
            <a:r>
              <a:rPr lang="en-US" sz="2000" dirty="0"/>
              <a:t>Changes in technology enables new ways of working and socializing</a:t>
            </a:r>
          </a:p>
          <a:p>
            <a:r>
              <a:rPr lang="en-US" sz="2000" dirty="0"/>
              <a:t>Boundaries between work and leisure time are blurring</a:t>
            </a:r>
          </a:p>
        </p:txBody>
      </p:sp>
    </p:spTree>
    <p:extLst>
      <p:ext uri="{BB962C8B-B14F-4D97-AF65-F5344CB8AC3E}">
        <p14:creationId xmlns:p14="http://schemas.microsoft.com/office/powerpoint/2010/main" val="3253574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Outlook: Business Career Outlook</a:t>
            </a:r>
          </a:p>
        </p:txBody>
      </p:sp>
      <p:sp>
        <p:nvSpPr>
          <p:cNvPr id="3" name="Content Placeholder 2"/>
          <p:cNvSpPr>
            <a:spLocks noGrp="1"/>
          </p:cNvSpPr>
          <p:nvPr>
            <p:ph idx="1"/>
          </p:nvPr>
        </p:nvSpPr>
        <p:spPr/>
        <p:txBody>
          <a:bodyPr/>
          <a:lstStyle/>
          <a:p>
            <a:r>
              <a:rPr lang="en-US" sz="3000" dirty="0"/>
              <a:t>There is a shortage of business professionals with the necessary “global skills” for operating in the digital world</a:t>
            </a:r>
          </a:p>
          <a:p>
            <a:r>
              <a:rPr lang="en-US" sz="3000" dirty="0"/>
              <a:t>You can hone your global skills by:</a:t>
            </a:r>
          </a:p>
          <a:p>
            <a:pPr lvl="1"/>
            <a:r>
              <a:rPr lang="en-US" sz="2600" dirty="0"/>
              <a:t>Gaining international experience</a:t>
            </a:r>
          </a:p>
          <a:p>
            <a:pPr lvl="1"/>
            <a:r>
              <a:rPr lang="en-US" sz="2600" dirty="0"/>
              <a:t>Learning more than one language</a:t>
            </a:r>
          </a:p>
          <a:p>
            <a:pPr lvl="1"/>
            <a:r>
              <a:rPr lang="en-US" sz="2600" dirty="0"/>
              <a:t>Sensitizing yourself to global cultural and political issues</a:t>
            </a:r>
          </a:p>
        </p:txBody>
      </p:sp>
    </p:spTree>
    <p:extLst>
      <p:ext uri="{BB962C8B-B14F-4D97-AF65-F5344CB8AC3E}">
        <p14:creationId xmlns:p14="http://schemas.microsoft.com/office/powerpoint/2010/main" val="389015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Digital Divide</a:t>
            </a:r>
          </a:p>
        </p:txBody>
      </p:sp>
      <p:sp>
        <p:nvSpPr>
          <p:cNvPr id="3" name="Content Placeholder 2"/>
          <p:cNvSpPr>
            <a:spLocks noGrp="1"/>
          </p:cNvSpPr>
          <p:nvPr>
            <p:ph idx="1"/>
          </p:nvPr>
        </p:nvSpPr>
        <p:spPr/>
        <p:txBody>
          <a:bodyPr/>
          <a:lstStyle/>
          <a:p>
            <a:r>
              <a:rPr lang="en-US" sz="3200" dirty="0"/>
              <a:t>Many people are being left behind in the Information Age</a:t>
            </a:r>
          </a:p>
          <a:p>
            <a:pPr lvl="1"/>
            <a:r>
              <a:rPr lang="en-US" sz="2600" dirty="0"/>
              <a:t>Strong linkage between computer literacy and a person’s ability to compete in the Information Age</a:t>
            </a:r>
          </a:p>
          <a:p>
            <a:pPr lvl="1"/>
            <a:r>
              <a:rPr lang="en-US" sz="2600" dirty="0"/>
              <a:t>People in rural communities, the elderly, people with disabilities, and minorities lag behind national averages for Internet access and computer literacy</a:t>
            </a:r>
          </a:p>
          <a:p>
            <a:pPr lvl="1"/>
            <a:r>
              <a:rPr lang="en-US" sz="2600" dirty="0"/>
              <a:t>The challenges in overcoming the digital divide are ever greater in developing countries</a:t>
            </a:r>
          </a:p>
        </p:txBody>
      </p:sp>
    </p:spTree>
    <p:extLst>
      <p:ext uri="{BB962C8B-B14F-4D97-AF65-F5344CB8AC3E}">
        <p14:creationId xmlns:p14="http://schemas.microsoft.com/office/powerpoint/2010/main" val="352903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is a Valuable Resource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0700" y="1371600"/>
            <a:ext cx="5562600" cy="4593578"/>
          </a:xfrm>
        </p:spPr>
      </p:pic>
    </p:spTree>
    <p:extLst>
      <p:ext uri="{BB962C8B-B14F-4D97-AF65-F5344CB8AC3E}">
        <p14:creationId xmlns:p14="http://schemas.microsoft.com/office/powerpoint/2010/main" val="71636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 and Societal Issues in the Digital World</a:t>
            </a:r>
          </a:p>
        </p:txBody>
      </p:sp>
      <p:sp>
        <p:nvSpPr>
          <p:cNvPr id="3" name="Content Placeholder 2"/>
          <p:cNvSpPr>
            <a:spLocks noGrp="1"/>
          </p:cNvSpPr>
          <p:nvPr>
            <p:ph idx="1"/>
          </p:nvPr>
        </p:nvSpPr>
        <p:spPr/>
        <p:txBody>
          <a:bodyPr/>
          <a:lstStyle/>
          <a:p>
            <a:r>
              <a:rPr lang="en-US" sz="2200" dirty="0"/>
              <a:t>The rapid rise of a new middle class in developing countries has enabled established companies to reach millions of new customers</a:t>
            </a:r>
          </a:p>
          <a:p>
            <a:r>
              <a:rPr lang="en-US" sz="2200" dirty="0"/>
              <a:t>Tremendous decrease in communications costs has increased the use of outsourcing</a:t>
            </a:r>
          </a:p>
          <a:p>
            <a:r>
              <a:rPr lang="en-US" sz="2200" dirty="0"/>
              <a:t>Rapid urbanization has led to 50% of the world’s population now living in cities</a:t>
            </a:r>
          </a:p>
          <a:p>
            <a:r>
              <a:rPr lang="en-US" sz="2200" dirty="0"/>
              <a:t>The global shift in economic power and climate change are other influencing factors</a:t>
            </a:r>
          </a:p>
        </p:txBody>
      </p:sp>
    </p:spTree>
    <p:extLst>
      <p:ext uri="{BB962C8B-B14F-4D97-AF65-F5344CB8AC3E}">
        <p14:creationId xmlns:p14="http://schemas.microsoft.com/office/powerpoint/2010/main" val="224541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US" dirty="0"/>
              <a:t>The Rise of Information Systems Outsourcing</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70037"/>
            <a:ext cx="5546640" cy="3916363"/>
          </a:xfrm>
        </p:spPr>
      </p:pic>
      <p:sp>
        <p:nvSpPr>
          <p:cNvPr id="4" name="Content Placeholder 3"/>
          <p:cNvSpPr>
            <a:spLocks noGrp="1"/>
          </p:cNvSpPr>
          <p:nvPr>
            <p:ph idx="13"/>
          </p:nvPr>
        </p:nvSpPr>
        <p:spPr>
          <a:xfrm>
            <a:off x="6172200" y="2461418"/>
            <a:ext cx="2514600" cy="1447800"/>
          </a:xfrm>
        </p:spPr>
        <p:txBody>
          <a:bodyPr/>
          <a:lstStyle/>
          <a:p>
            <a:r>
              <a:rPr lang="en-US" dirty="0"/>
              <a:t>Companies are offshoring production to overseas countries (such as China) to utilize talented workers or reduce costs. </a:t>
            </a:r>
          </a:p>
          <a:p>
            <a:r>
              <a:rPr lang="en-US" dirty="0"/>
              <a:t>Source:  Lianxun Zhanag/fotolia.</a:t>
            </a:r>
          </a:p>
          <a:p>
            <a:pPr marL="0" indent="0">
              <a:buNone/>
            </a:pPr>
            <a:endParaRPr lang="en-US" dirty="0"/>
          </a:p>
        </p:txBody>
      </p:sp>
    </p:spTree>
    <p:extLst>
      <p:ext uri="{BB962C8B-B14F-4D97-AF65-F5344CB8AC3E}">
        <p14:creationId xmlns:p14="http://schemas.microsoft.com/office/powerpoint/2010/main" val="419470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Reasons for Outsourcing</a:t>
            </a:r>
          </a:p>
        </p:txBody>
      </p:sp>
      <p:sp>
        <p:nvSpPr>
          <p:cNvPr id="3" name="Content Placeholder 2"/>
          <p:cNvSpPr>
            <a:spLocks noGrp="1"/>
          </p:cNvSpPr>
          <p:nvPr>
            <p:ph idx="1"/>
          </p:nvPr>
        </p:nvSpPr>
        <p:spPr/>
        <p:txBody>
          <a:bodyPr/>
          <a:lstStyle/>
          <a:p>
            <a:r>
              <a:rPr lang="en-US" sz="2400" dirty="0"/>
              <a:t>To reduce or control costs</a:t>
            </a:r>
          </a:p>
          <a:p>
            <a:r>
              <a:rPr lang="en-US" sz="2400" dirty="0"/>
              <a:t>To free up internal resources</a:t>
            </a:r>
          </a:p>
          <a:p>
            <a:r>
              <a:rPr lang="en-US" sz="2400" dirty="0"/>
              <a:t>To gain access to world-class capabilities</a:t>
            </a:r>
          </a:p>
          <a:p>
            <a:r>
              <a:rPr lang="en-US" sz="2400" dirty="0"/>
              <a:t>To increase the revenue potential of the organization</a:t>
            </a:r>
          </a:p>
          <a:p>
            <a:r>
              <a:rPr lang="en-US" sz="2400" dirty="0"/>
              <a:t>To reduce time to market</a:t>
            </a:r>
          </a:p>
          <a:p>
            <a:r>
              <a:rPr lang="en-US" sz="2400" dirty="0"/>
              <a:t>To increase process efficiencies</a:t>
            </a:r>
          </a:p>
          <a:p>
            <a:r>
              <a:rPr lang="en-US" sz="2400" dirty="0"/>
              <a:t>To be able to focus on core activities</a:t>
            </a:r>
          </a:p>
          <a:p>
            <a:r>
              <a:rPr lang="en-US" sz="2400" dirty="0"/>
              <a:t>To compensate for a lack of specific capabilities or skills</a:t>
            </a:r>
          </a:p>
        </p:txBody>
      </p:sp>
    </p:spTree>
    <p:extLst>
      <p:ext uri="{BB962C8B-B14F-4D97-AF65-F5344CB8AC3E}">
        <p14:creationId xmlns:p14="http://schemas.microsoft.com/office/powerpoint/2010/main" val="227040533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299</TotalTime>
  <Words>4822</Words>
  <Application>Microsoft Office PowerPoint</Application>
  <PresentationFormat>On-screen Show (4:3)</PresentationFormat>
  <Paragraphs>409</Paragraphs>
  <Slides>40</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Times New Roman</vt:lpstr>
      <vt:lpstr>Wingdings</vt:lpstr>
      <vt:lpstr>508 Lecture</vt:lpstr>
      <vt:lpstr>Information Systems Today</vt:lpstr>
      <vt:lpstr>Learning Objectives</vt:lpstr>
      <vt:lpstr>Information Systems Today</vt:lpstr>
      <vt:lpstr>The Emergence of the Digital World</vt:lpstr>
      <vt:lpstr>The Digital Divide</vt:lpstr>
      <vt:lpstr>Information is a Valuable Resource</vt:lpstr>
      <vt:lpstr>Globalization and Societal Issues in the Digital World</vt:lpstr>
      <vt:lpstr>The Rise of Information Systems Outsourcing</vt:lpstr>
      <vt:lpstr>Key Reasons for Outsourcing</vt:lpstr>
      <vt:lpstr>Challenges of Operating in the Digital World</vt:lpstr>
      <vt:lpstr>Five IT Megatrends That Shape the Digital Future</vt:lpstr>
      <vt:lpstr>Five IT Megatrends That Shape the Digital Future: Mobile Devices</vt:lpstr>
      <vt:lpstr>Five IT Megatrends That Shape the Digital Future: Social Media</vt:lpstr>
      <vt:lpstr>Five IT Megatrends That Shape the Digital Future: The Internet of Things</vt:lpstr>
      <vt:lpstr>Five IT Megatrends That Shape the Digital Future: Cloud Computing</vt:lpstr>
      <vt:lpstr>Five IT Megatrends That Shape the Digital Future: Big Data</vt:lpstr>
      <vt:lpstr>Information Systems Defined</vt:lpstr>
      <vt:lpstr>Data: The Root and Purpose of Information Systems</vt:lpstr>
      <vt:lpstr>People: The Builders, Managers, and Users of Information Systems</vt:lpstr>
      <vt:lpstr>Careers in Information Systems</vt:lpstr>
      <vt:lpstr>What Makes IS Personnel So Valuable?</vt:lpstr>
      <vt:lpstr>Organizations: The Context of Information Systems</vt:lpstr>
      <vt:lpstr>Categories of Information Systems</vt:lpstr>
      <vt:lpstr>The Dual Nature of Information Systems</vt:lpstr>
      <vt:lpstr>Information Systems Gone Awry</vt:lpstr>
      <vt:lpstr>IS Ethics</vt:lpstr>
      <vt:lpstr>Computer Ethics</vt:lpstr>
      <vt:lpstr>Richard O. Mason: “PAPA” Ethical Concerns—Privacy, Accuracy, Property, and Accessibility</vt:lpstr>
      <vt:lpstr>Privacy</vt:lpstr>
      <vt:lpstr>Intellectual Property</vt:lpstr>
      <vt:lpstr>The Need for a Code of Ethical Conduct: Computer Ethics Institute Guidelines</vt:lpstr>
      <vt:lpstr>END OF CHAPTER CONTENT</vt:lpstr>
      <vt:lpstr>Managing in the Digital World: Open Innovation</vt:lpstr>
      <vt:lpstr>Coming Attractions: Memory Crystals</vt:lpstr>
      <vt:lpstr>Who’s Going Mobile: Wearable Technology</vt:lpstr>
      <vt:lpstr>Green IT: The Green Internet of Things</vt:lpstr>
      <vt:lpstr>Security Matters: Ransomware</vt:lpstr>
      <vt:lpstr>When Things Go Wrong: Technology Addiction</vt:lpstr>
      <vt:lpstr>Ethical Dilemma: The Social and Environmental Costs of the Newest Gadgets</vt:lpstr>
      <vt:lpstr>Industry Outlook: Business Career Outlook</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
  <dc:creator>Echo Swinford</dc:creator>
  <cp:lastModifiedBy>K Sly</cp:lastModifiedBy>
  <cp:revision>172</cp:revision>
  <dcterms:created xsi:type="dcterms:W3CDTF">2014-07-14T20:04:21Z</dcterms:created>
  <dcterms:modified xsi:type="dcterms:W3CDTF">2022-08-04T01:28:17Z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9ac58b9a-a3db-444c-9666-60ef49025013</vt:lpwstr>
  </property>
  <property fmtid="{D5CDD505-2E9C-101B-9397-08002B2CF9AE}" pid="3" name="Offisync_ServerID">
    <vt:lpwstr>7e960520-0e88-4f05-9fa0-24079b61e486</vt:lpwstr>
  </property>
  <property fmtid="{D5CDD505-2E9C-101B-9397-08002B2CF9AE}" pid="4" name="Offisync_UpdateToken">
    <vt:lpwstr>6</vt:lpwstr>
  </property>
  <property fmtid="{D5CDD505-2E9C-101B-9397-08002B2CF9AE}" pid="5" name="Jive_LatestUserAccountName">
    <vt:lpwstr>VWATKSU</vt:lpwstr>
  </property>
  <property fmtid="{D5CDD505-2E9C-101B-9397-08002B2CF9AE}" pid="6" name="Offisync_ProviderInitializationData">
    <vt:lpwstr>https://neo.pearson.com</vt:lpwstr>
  </property>
  <property fmtid="{D5CDD505-2E9C-101B-9397-08002B2CF9AE}" pid="7" name="Offisync_UniqueId">
    <vt:lpwstr>590965</vt:lpwstr>
  </property>
</Properties>
</file>